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3"/>
  </p:notesMasterIdLst>
  <p:handoutMasterIdLst>
    <p:handoutMasterId r:id="rId14"/>
  </p:handoutMasterIdLst>
  <p:sldIdLst>
    <p:sldId id="257" r:id="rId2"/>
    <p:sldId id="258" r:id="rId3"/>
    <p:sldId id="268" r:id="rId4"/>
    <p:sldId id="267" r:id="rId5"/>
    <p:sldId id="260" r:id="rId6"/>
    <p:sldId id="261" r:id="rId7"/>
    <p:sldId id="262" r:id="rId8"/>
    <p:sldId id="270" r:id="rId9"/>
    <p:sldId id="263" r:id="rId10"/>
    <p:sldId id="269" r:id="rId11"/>
    <p:sldId id="264" r:id="rId12"/>
  </p:sldIdLst>
  <p:sldSz cx="12188825" cy="6858000"/>
  <p:notesSz cx="6797675" cy="9872663"/>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2" autoAdjust="0"/>
  </p:normalViewPr>
  <p:slideViewPr>
    <p:cSldViewPr showGuides="1">
      <p:cViewPr varScale="1">
        <p:scale>
          <a:sx n="89" d="100"/>
          <a:sy n="89" d="100"/>
        </p:scale>
        <p:origin x="466" y="77"/>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10/24/2019</a:t>
            </a:fld>
            <a:endParaRPr>
              <a:solidFill>
                <a:schemeClr val="tx2"/>
              </a:solidFill>
            </a:endParaRPr>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10/24/2019</a:t>
            </a:fld>
            <a:endParaRPr/>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10/24/2019</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10/24/2019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10/24/2019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10/24/2019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10/24/2019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10/24/2019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10/24/2019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10/24/2019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10/24/2019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10/24/2019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10/24/2019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10/24/2019</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hengitysliitto.fi/fi/hengityssairaudet/sisailmasta-oireilevat-ja-sairastavat/ratkaistaan-yhdessa?page=9"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hl.fi/fi/web/ymparistoterveys/sisailma/oppilaiden-sisailmakysel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5181600" y="4927600"/>
            <a:ext cx="7007225" cy="1244600"/>
          </a:xfrm>
          <a:noFill/>
        </p:spPr>
        <p:txBody>
          <a:bodyPr>
            <a:normAutofit/>
          </a:bodyPr>
          <a:lstStyle/>
          <a:p>
            <a:pPr marL="0" indent="0">
              <a:buNone/>
            </a:pPr>
            <a:r>
              <a:rPr lang="en-US" sz="2400" dirty="0" err="1" smtClean="0">
                <a:solidFill>
                  <a:schemeClr val="accent2">
                    <a:lumMod val="50000"/>
                  </a:schemeClr>
                </a:solidFill>
              </a:rPr>
              <a:t>SiTku</a:t>
            </a:r>
            <a:r>
              <a:rPr lang="en-US" sz="2400" dirty="0" smtClean="0">
                <a:solidFill>
                  <a:schemeClr val="accent2">
                    <a:lumMod val="50000"/>
                  </a:schemeClr>
                </a:solidFill>
              </a:rPr>
              <a:t> – </a:t>
            </a:r>
            <a:r>
              <a:rPr lang="en-US" sz="2400" dirty="0" err="1" smtClean="0">
                <a:solidFill>
                  <a:schemeClr val="accent2">
                    <a:lumMod val="50000"/>
                  </a:schemeClr>
                </a:solidFill>
              </a:rPr>
              <a:t>Turvary</a:t>
            </a:r>
            <a:r>
              <a:rPr lang="en-US" sz="2400" dirty="0" smtClean="0">
                <a:solidFill>
                  <a:schemeClr val="accent2">
                    <a:lumMod val="50000"/>
                  </a:schemeClr>
                </a:solidFill>
              </a:rPr>
              <a:t> </a:t>
            </a:r>
            <a:r>
              <a:rPr lang="en-US" sz="2400" dirty="0" err="1" smtClean="0">
                <a:solidFill>
                  <a:schemeClr val="accent2">
                    <a:lumMod val="50000"/>
                  </a:schemeClr>
                </a:solidFill>
              </a:rPr>
              <a:t>ry:n</a:t>
            </a:r>
            <a:r>
              <a:rPr lang="en-US" sz="2400" dirty="0" smtClean="0">
                <a:solidFill>
                  <a:schemeClr val="accent2">
                    <a:lumMod val="50000"/>
                  </a:schemeClr>
                </a:solidFill>
              </a:rPr>
              <a:t> </a:t>
            </a:r>
            <a:r>
              <a:rPr lang="en-US" sz="2400" dirty="0" err="1" smtClean="0">
                <a:solidFill>
                  <a:schemeClr val="accent2">
                    <a:lumMod val="50000"/>
                  </a:schemeClr>
                </a:solidFill>
              </a:rPr>
              <a:t>Sisäilmatoimikunta</a:t>
            </a:r>
            <a:r>
              <a:rPr lang="en-US" dirty="0">
                <a:solidFill>
                  <a:schemeClr val="accent2">
                    <a:lumMod val="50000"/>
                  </a:schemeClr>
                </a:solidFill>
              </a:rPr>
              <a:t> </a:t>
            </a:r>
            <a:r>
              <a:rPr lang="en-US" sz="2400" dirty="0" smtClean="0">
                <a:solidFill>
                  <a:schemeClr val="accent2">
                    <a:lumMod val="50000"/>
                  </a:schemeClr>
                </a:solidFill>
              </a:rPr>
              <a:t>23.10.2019, </a:t>
            </a:r>
            <a:r>
              <a:rPr lang="en-US" sz="2400" dirty="0" err="1" smtClean="0">
                <a:solidFill>
                  <a:schemeClr val="accent2">
                    <a:lumMod val="50000"/>
                  </a:schemeClr>
                </a:solidFill>
              </a:rPr>
              <a:t>Vähä-Heikkilän</a:t>
            </a:r>
            <a:r>
              <a:rPr lang="en-US" sz="2400" dirty="0" smtClean="0">
                <a:solidFill>
                  <a:schemeClr val="accent2">
                    <a:lumMod val="50000"/>
                  </a:schemeClr>
                </a:solidFill>
              </a:rPr>
              <a:t> </a:t>
            </a:r>
            <a:r>
              <a:rPr lang="en-US" sz="2400" dirty="0" err="1" smtClean="0">
                <a:solidFill>
                  <a:schemeClr val="accent2">
                    <a:lumMod val="50000"/>
                  </a:schemeClr>
                </a:solidFill>
              </a:rPr>
              <a:t>koulun</a:t>
            </a:r>
            <a:r>
              <a:rPr lang="en-US" sz="2400" dirty="0" smtClean="0">
                <a:solidFill>
                  <a:schemeClr val="accent2">
                    <a:lumMod val="50000"/>
                  </a:schemeClr>
                </a:solidFill>
              </a:rPr>
              <a:t> </a:t>
            </a:r>
            <a:r>
              <a:rPr lang="en-US" sz="2400" dirty="0" err="1" smtClean="0">
                <a:solidFill>
                  <a:schemeClr val="accent2">
                    <a:lumMod val="50000"/>
                  </a:schemeClr>
                </a:solidFill>
              </a:rPr>
              <a:t>ruokala</a:t>
            </a:r>
            <a:endParaRPr lang="en-US" sz="2400" dirty="0">
              <a:solidFill>
                <a:schemeClr val="accent2">
                  <a:lumMod val="50000"/>
                </a:schemeClr>
              </a:solidFill>
            </a:endParaRPr>
          </a:p>
        </p:txBody>
      </p:sp>
      <p:sp>
        <p:nvSpPr>
          <p:cNvPr id="2" name="Title 1"/>
          <p:cNvSpPr>
            <a:spLocks noGrp="1"/>
          </p:cNvSpPr>
          <p:nvPr>
            <p:ph type="ctrTitle" idx="4294967295"/>
          </p:nvPr>
        </p:nvSpPr>
        <p:spPr>
          <a:xfrm>
            <a:off x="5181600" y="1498600"/>
            <a:ext cx="7007225" cy="3298825"/>
          </a:xfrm>
        </p:spPr>
        <p:txBody>
          <a:bodyPr>
            <a:normAutofit/>
          </a:bodyPr>
          <a:lstStyle/>
          <a:p>
            <a:r>
              <a:rPr lang="en-US" sz="3600" dirty="0" err="1" smtClean="0">
                <a:solidFill>
                  <a:schemeClr val="tx2"/>
                </a:solidFill>
              </a:rPr>
              <a:t>Miten</a:t>
            </a:r>
            <a:r>
              <a:rPr lang="en-US" sz="3600" dirty="0" smtClean="0">
                <a:solidFill>
                  <a:schemeClr val="tx2"/>
                </a:solidFill>
              </a:rPr>
              <a:t> </a:t>
            </a:r>
            <a:r>
              <a:rPr lang="en-US" sz="3600" dirty="0" err="1" smtClean="0">
                <a:solidFill>
                  <a:schemeClr val="tx2"/>
                </a:solidFill>
              </a:rPr>
              <a:t>palauttaa</a:t>
            </a:r>
            <a:r>
              <a:rPr lang="en-US" sz="3600" dirty="0" smtClean="0">
                <a:solidFill>
                  <a:schemeClr val="tx2"/>
                </a:solidFill>
              </a:rPr>
              <a:t> </a:t>
            </a:r>
            <a:r>
              <a:rPr lang="en-US" sz="3600" dirty="0" err="1" smtClean="0">
                <a:solidFill>
                  <a:schemeClr val="tx2"/>
                </a:solidFill>
              </a:rPr>
              <a:t>vanhempien</a:t>
            </a:r>
            <a:r>
              <a:rPr lang="en-US" sz="3600" dirty="0" smtClean="0">
                <a:solidFill>
                  <a:schemeClr val="tx2"/>
                </a:solidFill>
              </a:rPr>
              <a:t> </a:t>
            </a:r>
            <a:r>
              <a:rPr lang="en-US" sz="3600" dirty="0" err="1" smtClean="0">
                <a:solidFill>
                  <a:schemeClr val="tx2"/>
                </a:solidFill>
              </a:rPr>
              <a:t>luottamus</a:t>
            </a:r>
            <a:r>
              <a:rPr lang="en-US" sz="3600" dirty="0" smtClean="0">
                <a:solidFill>
                  <a:schemeClr val="tx2"/>
                </a:solidFill>
              </a:rPr>
              <a:t> </a:t>
            </a:r>
            <a:r>
              <a:rPr lang="en-US" sz="3600" dirty="0" err="1" smtClean="0">
                <a:solidFill>
                  <a:schemeClr val="tx2"/>
                </a:solidFill>
              </a:rPr>
              <a:t>sisäilma-asioiden</a:t>
            </a:r>
            <a:r>
              <a:rPr lang="en-US" sz="3600" dirty="0" smtClean="0">
                <a:solidFill>
                  <a:schemeClr val="tx2"/>
                </a:solidFill>
              </a:rPr>
              <a:t> </a:t>
            </a:r>
            <a:r>
              <a:rPr lang="en-US" sz="3600" dirty="0" err="1" smtClean="0">
                <a:solidFill>
                  <a:schemeClr val="tx2"/>
                </a:solidFill>
              </a:rPr>
              <a:t>hoitoon</a:t>
            </a:r>
            <a:r>
              <a:rPr lang="en-US" sz="3600" dirty="0" smtClean="0">
                <a:solidFill>
                  <a:schemeClr val="tx2"/>
                </a:solidFill>
              </a:rPr>
              <a:t> </a:t>
            </a:r>
            <a:r>
              <a:rPr lang="en-US" sz="3600" dirty="0" err="1" smtClean="0">
                <a:solidFill>
                  <a:schemeClr val="tx2"/>
                </a:solidFill>
              </a:rPr>
              <a:t>Turussa</a:t>
            </a:r>
            <a:r>
              <a:rPr lang="en-US" sz="3600" dirty="0" smtClean="0">
                <a:solidFill>
                  <a:schemeClr val="tx2"/>
                </a:solidFill>
              </a:rPr>
              <a:t>?</a:t>
            </a:r>
            <a:endParaRPr lang="en-US" sz="3600"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Hyödyt</a:t>
            </a:r>
            <a:endParaRPr lang="en-US" dirty="0"/>
          </a:p>
        </p:txBody>
      </p:sp>
      <p:sp>
        <p:nvSpPr>
          <p:cNvPr id="3" name="Content Placeholder 2"/>
          <p:cNvSpPr>
            <a:spLocks noGrp="1"/>
          </p:cNvSpPr>
          <p:nvPr>
            <p:ph idx="1"/>
          </p:nvPr>
        </p:nvSpPr>
        <p:spPr>
          <a:xfrm>
            <a:off x="1117309" y="1473200"/>
            <a:ext cx="10157354" cy="5700216"/>
          </a:xfrm>
        </p:spPr>
        <p:txBody>
          <a:bodyPr>
            <a:normAutofit fontScale="85000" lnSpcReduction="20000"/>
          </a:bodyPr>
          <a:lstStyle/>
          <a:p>
            <a:pPr marL="457200" indent="-457200">
              <a:buFont typeface="+mj-lt"/>
              <a:buAutoNum type="arabicPeriod" startAt="2"/>
            </a:pPr>
            <a:r>
              <a:rPr lang="en-US" b="1" dirty="0" err="1" smtClean="0"/>
              <a:t>Budjetointi</a:t>
            </a:r>
            <a:endParaRPr lang="en-US" b="1" dirty="0" smtClean="0"/>
          </a:p>
          <a:p>
            <a:pPr lvl="1"/>
            <a:r>
              <a:rPr lang="en-US" dirty="0" err="1" smtClean="0"/>
              <a:t>Kiinteistöjen</a:t>
            </a:r>
            <a:r>
              <a:rPr lang="en-US" dirty="0" smtClean="0"/>
              <a:t> </a:t>
            </a:r>
            <a:r>
              <a:rPr lang="en-US" dirty="0" err="1" smtClean="0"/>
              <a:t>korjauskustannuksia</a:t>
            </a:r>
            <a:r>
              <a:rPr lang="en-US" dirty="0" smtClean="0"/>
              <a:t> on </a:t>
            </a:r>
            <a:r>
              <a:rPr lang="en-US" dirty="0" err="1" smtClean="0"/>
              <a:t>helpompi</a:t>
            </a:r>
            <a:r>
              <a:rPr lang="en-US" dirty="0" smtClean="0"/>
              <a:t> </a:t>
            </a:r>
            <a:r>
              <a:rPr lang="en-US" dirty="0" err="1" smtClean="0"/>
              <a:t>arvioida</a:t>
            </a:r>
            <a:r>
              <a:rPr lang="en-US" dirty="0" smtClean="0"/>
              <a:t> ja </a:t>
            </a:r>
            <a:r>
              <a:rPr lang="en-US" dirty="0" err="1" smtClean="0"/>
              <a:t>budjetoida</a:t>
            </a:r>
            <a:r>
              <a:rPr lang="en-US" dirty="0" smtClean="0"/>
              <a:t>, kun </a:t>
            </a:r>
            <a:r>
              <a:rPr lang="en-US" dirty="0" err="1" smtClean="0"/>
              <a:t>kiinteistön</a:t>
            </a:r>
            <a:r>
              <a:rPr lang="en-US" dirty="0" smtClean="0"/>
              <a:t> </a:t>
            </a:r>
            <a:r>
              <a:rPr lang="en-US" dirty="0" err="1" smtClean="0"/>
              <a:t>todellinen</a:t>
            </a:r>
            <a:r>
              <a:rPr lang="en-US" dirty="0" smtClean="0"/>
              <a:t> </a:t>
            </a:r>
            <a:r>
              <a:rPr lang="en-US" dirty="0" err="1" smtClean="0"/>
              <a:t>kunto</a:t>
            </a:r>
            <a:r>
              <a:rPr lang="en-US" dirty="0" smtClean="0"/>
              <a:t> ja </a:t>
            </a:r>
            <a:r>
              <a:rPr lang="en-US" dirty="0" err="1" smtClean="0"/>
              <a:t>korjauslaajuus</a:t>
            </a:r>
            <a:r>
              <a:rPr lang="en-US" dirty="0" smtClean="0"/>
              <a:t> on </a:t>
            </a:r>
            <a:r>
              <a:rPr lang="en-US" dirty="0" err="1" smtClean="0"/>
              <a:t>tiedossa</a:t>
            </a:r>
            <a:r>
              <a:rPr lang="en-US" dirty="0" smtClean="0"/>
              <a:t>. </a:t>
            </a:r>
            <a:r>
              <a:rPr lang="en-US" dirty="0" err="1" smtClean="0"/>
              <a:t>Talousarvio</a:t>
            </a:r>
            <a:r>
              <a:rPr lang="en-US" dirty="0" smtClean="0"/>
              <a:t> </a:t>
            </a:r>
            <a:r>
              <a:rPr lang="en-US" dirty="0" err="1" smtClean="0"/>
              <a:t>pitää</a:t>
            </a:r>
            <a:r>
              <a:rPr lang="en-US" dirty="0" smtClean="0"/>
              <a:t> </a:t>
            </a:r>
            <a:r>
              <a:rPr lang="en-US" dirty="0" err="1" smtClean="0"/>
              <a:t>paremmin</a:t>
            </a:r>
            <a:r>
              <a:rPr lang="en-US" dirty="0" smtClean="0"/>
              <a:t> </a:t>
            </a:r>
            <a:r>
              <a:rPr lang="en-US" dirty="0" err="1" smtClean="0"/>
              <a:t>paikkansa</a:t>
            </a:r>
            <a:r>
              <a:rPr lang="en-US" dirty="0" smtClean="0"/>
              <a:t>, </a:t>
            </a:r>
            <a:r>
              <a:rPr lang="en-US" dirty="0" err="1" smtClean="0"/>
              <a:t>eikä</a:t>
            </a:r>
            <a:r>
              <a:rPr lang="en-US" dirty="0" smtClean="0"/>
              <a:t> </a:t>
            </a:r>
            <a:r>
              <a:rPr lang="en-US" dirty="0" err="1" smtClean="0"/>
              <a:t>synny</a:t>
            </a:r>
            <a:r>
              <a:rPr lang="en-US" dirty="0" smtClean="0"/>
              <a:t> </a:t>
            </a:r>
            <a:r>
              <a:rPr lang="en-US" dirty="0" err="1" smtClean="0"/>
              <a:t>budjettialijäämää</a:t>
            </a:r>
            <a:r>
              <a:rPr lang="en-US" dirty="0"/>
              <a:t>.</a:t>
            </a:r>
            <a:endParaRPr lang="en-US" dirty="0" smtClean="0"/>
          </a:p>
          <a:p>
            <a:pPr marL="457200" indent="-457200">
              <a:buFont typeface="+mj-lt"/>
              <a:buAutoNum type="arabicPeriod" startAt="2"/>
            </a:pPr>
            <a:r>
              <a:rPr lang="en-US" b="1" dirty="0" err="1" smtClean="0"/>
              <a:t>Luottamus</a:t>
            </a:r>
            <a:endParaRPr lang="en-US" b="1" dirty="0" smtClean="0"/>
          </a:p>
          <a:p>
            <a:pPr lvl="1"/>
            <a:r>
              <a:rPr lang="en-US" dirty="0" err="1"/>
              <a:t>Kuntalaisten</a:t>
            </a:r>
            <a:r>
              <a:rPr lang="en-US" dirty="0"/>
              <a:t> </a:t>
            </a:r>
            <a:r>
              <a:rPr lang="en-US" dirty="0" err="1"/>
              <a:t>luottamus</a:t>
            </a:r>
            <a:r>
              <a:rPr lang="en-US" dirty="0"/>
              <a:t> </a:t>
            </a:r>
            <a:r>
              <a:rPr lang="en-US" dirty="0" err="1"/>
              <a:t>kaupungin</a:t>
            </a:r>
            <a:r>
              <a:rPr lang="en-US" dirty="0"/>
              <a:t> </a:t>
            </a:r>
            <a:r>
              <a:rPr lang="en-US" dirty="0" err="1"/>
              <a:t>virkamiehiin</a:t>
            </a:r>
            <a:r>
              <a:rPr lang="en-US" dirty="0"/>
              <a:t> ja </a:t>
            </a:r>
            <a:r>
              <a:rPr lang="en-US" dirty="0" err="1"/>
              <a:t>päätöksentekoprosesseihin</a:t>
            </a:r>
            <a:r>
              <a:rPr lang="en-US" dirty="0"/>
              <a:t> </a:t>
            </a:r>
            <a:r>
              <a:rPr lang="en-US" dirty="0" err="1"/>
              <a:t>palautuu</a:t>
            </a:r>
            <a:endParaRPr lang="en-US" dirty="0"/>
          </a:p>
          <a:p>
            <a:pPr marL="457200" indent="-457200">
              <a:buFont typeface="+mj-lt"/>
              <a:buAutoNum type="arabicPeriod" startAt="2"/>
            </a:pPr>
            <a:r>
              <a:rPr lang="en-US" b="1" dirty="0" err="1" smtClean="0"/>
              <a:t>Työhyvinvoinnin</a:t>
            </a:r>
            <a:r>
              <a:rPr lang="en-US" b="1" dirty="0" smtClean="0"/>
              <a:t> / </a:t>
            </a:r>
            <a:r>
              <a:rPr lang="en-US" b="1" dirty="0" err="1" smtClean="0"/>
              <a:t>osaamistason</a:t>
            </a:r>
            <a:r>
              <a:rPr lang="en-US" b="1" dirty="0" smtClean="0"/>
              <a:t> </a:t>
            </a:r>
            <a:r>
              <a:rPr lang="en-US" b="1" dirty="0" err="1" smtClean="0"/>
              <a:t>paraneminen</a:t>
            </a:r>
            <a:endParaRPr lang="en-US" b="1" dirty="0" smtClean="0"/>
          </a:p>
          <a:p>
            <a:pPr lvl="1"/>
            <a:r>
              <a:rPr lang="en-US" dirty="0" err="1" smtClean="0"/>
              <a:t>Toimitaan</a:t>
            </a:r>
            <a:r>
              <a:rPr lang="en-US" dirty="0" smtClean="0"/>
              <a:t> </a:t>
            </a:r>
            <a:r>
              <a:rPr lang="en-US" dirty="0" err="1" smtClean="0"/>
              <a:t>avoimesti</a:t>
            </a:r>
            <a:r>
              <a:rPr lang="en-US" dirty="0" smtClean="0"/>
              <a:t>, </a:t>
            </a:r>
            <a:r>
              <a:rPr lang="en-US" dirty="0" err="1" smtClean="0"/>
              <a:t>eikä</a:t>
            </a:r>
            <a:r>
              <a:rPr lang="en-US" dirty="0" smtClean="0"/>
              <a:t> </a:t>
            </a:r>
            <a:r>
              <a:rPr lang="en-US" dirty="0" err="1" smtClean="0"/>
              <a:t>toimita</a:t>
            </a:r>
            <a:r>
              <a:rPr lang="en-US" dirty="0" smtClean="0"/>
              <a:t> ns. “</a:t>
            </a:r>
            <a:r>
              <a:rPr lang="en-US" dirty="0" err="1" smtClean="0"/>
              <a:t>harmaalla</a:t>
            </a:r>
            <a:r>
              <a:rPr lang="en-US" dirty="0" smtClean="0"/>
              <a:t> </a:t>
            </a:r>
            <a:r>
              <a:rPr lang="en-US" dirty="0" err="1" smtClean="0"/>
              <a:t>alueella</a:t>
            </a:r>
            <a:r>
              <a:rPr lang="en-US" dirty="0" smtClean="0"/>
              <a:t>”. </a:t>
            </a:r>
            <a:r>
              <a:rPr lang="fi-FI" dirty="0"/>
              <a:t>Yhä useampi työntekijä valitsee työpaikkansa arvojensa pohjalta</a:t>
            </a:r>
            <a:r>
              <a:rPr lang="fi-FI" dirty="0" smtClean="0"/>
              <a:t>. -&gt; Turun kaupungista tulee houkuttelevampi työpaikka asiantuntijoille, joilla on aito halu kehittää palveluja kuntalaisten ja Turun kaupungin hyväksi</a:t>
            </a:r>
          </a:p>
          <a:p>
            <a:pPr lvl="1"/>
            <a:r>
              <a:rPr lang="en-US" dirty="0" err="1" smtClean="0"/>
              <a:t>Kiinteistön</a:t>
            </a:r>
            <a:r>
              <a:rPr lang="en-US" dirty="0" smtClean="0"/>
              <a:t> </a:t>
            </a:r>
            <a:r>
              <a:rPr lang="en-US" dirty="0" err="1" smtClean="0"/>
              <a:t>kunto</a:t>
            </a:r>
            <a:r>
              <a:rPr lang="en-US" dirty="0" smtClean="0"/>
              <a:t> </a:t>
            </a:r>
            <a:r>
              <a:rPr lang="en-US" dirty="0" err="1" smtClean="0"/>
              <a:t>ei</a:t>
            </a:r>
            <a:r>
              <a:rPr lang="en-US" dirty="0" smtClean="0"/>
              <a:t> ole </a:t>
            </a:r>
            <a:r>
              <a:rPr lang="en-US" dirty="0" err="1" smtClean="0"/>
              <a:t>enää</a:t>
            </a:r>
            <a:r>
              <a:rPr lang="en-US" dirty="0" smtClean="0"/>
              <a:t> </a:t>
            </a:r>
            <a:r>
              <a:rPr lang="en-US" dirty="0" err="1" smtClean="0"/>
              <a:t>esteenä</a:t>
            </a:r>
            <a:r>
              <a:rPr lang="en-US" dirty="0" smtClean="0"/>
              <a:t> </a:t>
            </a:r>
            <a:r>
              <a:rPr lang="en-US" dirty="0" err="1" smtClean="0"/>
              <a:t>työn</a:t>
            </a:r>
            <a:r>
              <a:rPr lang="en-US" dirty="0" smtClean="0"/>
              <a:t> </a:t>
            </a:r>
            <a:r>
              <a:rPr lang="en-US" dirty="0" err="1" smtClean="0"/>
              <a:t>hakemiselle</a:t>
            </a:r>
            <a:endParaRPr lang="en-US" dirty="0" smtClean="0"/>
          </a:p>
          <a:p>
            <a:pPr marL="457200" indent="-457200">
              <a:buFont typeface="+mj-lt"/>
              <a:buAutoNum type="arabicPeriod" startAt="2"/>
            </a:pPr>
            <a:r>
              <a:rPr lang="en-US" b="1" dirty="0" err="1" smtClean="0"/>
              <a:t>Turun</a:t>
            </a:r>
            <a:r>
              <a:rPr lang="en-US" b="1" dirty="0" smtClean="0"/>
              <a:t> </a:t>
            </a:r>
            <a:r>
              <a:rPr lang="en-US" b="1" dirty="0" err="1" smtClean="0"/>
              <a:t>kaupungista</a:t>
            </a:r>
            <a:r>
              <a:rPr lang="en-US" b="1" dirty="0" smtClean="0"/>
              <a:t> </a:t>
            </a:r>
            <a:r>
              <a:rPr lang="en-US" b="1" dirty="0" err="1" smtClean="0"/>
              <a:t>aidosti</a:t>
            </a:r>
            <a:r>
              <a:rPr lang="en-US" b="1" dirty="0" smtClean="0"/>
              <a:t> </a:t>
            </a:r>
            <a:r>
              <a:rPr lang="en-US" b="1" dirty="0" err="1" smtClean="0"/>
              <a:t>lapsiystävällinen</a:t>
            </a:r>
            <a:r>
              <a:rPr lang="en-US" b="1" dirty="0" smtClean="0"/>
              <a:t> </a:t>
            </a:r>
            <a:r>
              <a:rPr lang="en-US" b="1" dirty="0" err="1" smtClean="0"/>
              <a:t>kunta</a:t>
            </a:r>
            <a:endParaRPr lang="en-US" b="1" dirty="0" smtClean="0"/>
          </a:p>
          <a:p>
            <a:pPr lvl="1"/>
            <a:r>
              <a:rPr lang="fi-FI" dirty="0"/>
              <a:t>Sanat eivät merkitse </a:t>
            </a:r>
            <a:r>
              <a:rPr lang="fi-FI" dirty="0" smtClean="0"/>
              <a:t>mitään, </a:t>
            </a:r>
            <a:r>
              <a:rPr lang="fi-FI" dirty="0"/>
              <a:t>jos teot osoittavat </a:t>
            </a:r>
            <a:r>
              <a:rPr lang="fi-FI" dirty="0" smtClean="0"/>
              <a:t>muuta. Kulttuurin muuttaminen aidosti avoimeksi ja osallistavaksi kuntakulttuuriksi konkreettisin toimenpitein. Tavoitteena tulisi olla, että jokainen </a:t>
            </a:r>
            <a:r>
              <a:rPr lang="fi-FI" dirty="0"/>
              <a:t>koulu ja päiväkoti Turussa on terveellinen ja turvallinen käyttää. </a:t>
            </a:r>
            <a:r>
              <a:rPr lang="fi-FI" dirty="0" smtClean="0"/>
              <a:t/>
            </a:r>
            <a:br>
              <a:rPr lang="fi-FI" dirty="0" smtClean="0"/>
            </a:br>
            <a:r>
              <a:rPr lang="fi-FI" dirty="0" smtClean="0"/>
              <a:t/>
            </a:r>
            <a:br>
              <a:rPr lang="fi-FI" dirty="0" smtClean="0"/>
            </a:br>
            <a:r>
              <a:rPr lang="fi-FI" b="1" dirty="0" smtClean="0"/>
              <a:t>Terve </a:t>
            </a:r>
            <a:r>
              <a:rPr lang="fi-FI" b="1" dirty="0"/>
              <a:t>sisäilma on jokaisen lapsen oikeus</a:t>
            </a:r>
            <a:r>
              <a:rPr lang="fi-FI" b="1" dirty="0" smtClean="0"/>
              <a:t>.</a:t>
            </a:r>
            <a:r>
              <a:rPr lang="fi-FI" dirty="0" smtClean="0"/>
              <a:t/>
            </a:r>
            <a:br>
              <a:rPr lang="fi-FI" dirty="0" smtClean="0"/>
            </a:br>
            <a:endParaRPr lang="en-US" dirty="0"/>
          </a:p>
        </p:txBody>
      </p:sp>
    </p:spTree>
    <p:extLst>
      <p:ext uri="{BB962C8B-B14F-4D97-AF65-F5344CB8AC3E}">
        <p14:creationId xmlns:p14="http://schemas.microsoft.com/office/powerpoint/2010/main" val="120609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Ratkaistaan</a:t>
            </a:r>
            <a:r>
              <a:rPr lang="en-US" dirty="0" smtClean="0"/>
              <a:t> </a:t>
            </a:r>
            <a:r>
              <a:rPr lang="en-US" dirty="0" err="1" smtClean="0"/>
              <a:t>yhdessä</a:t>
            </a:r>
            <a:r>
              <a:rPr lang="en-US" dirty="0" smtClean="0"/>
              <a:t> </a:t>
            </a:r>
            <a:r>
              <a:rPr lang="en-US" dirty="0" err="1" smtClean="0"/>
              <a:t>hanke</a:t>
            </a:r>
            <a:endParaRPr lang="en-US" dirty="0"/>
          </a:p>
        </p:txBody>
      </p:sp>
      <p:sp>
        <p:nvSpPr>
          <p:cNvPr id="3" name="Content Placeholder 2"/>
          <p:cNvSpPr>
            <a:spLocks noGrp="1"/>
          </p:cNvSpPr>
          <p:nvPr>
            <p:ph sz="half" idx="2"/>
          </p:nvPr>
        </p:nvSpPr>
        <p:spPr/>
        <p:txBody>
          <a:bodyPr>
            <a:normAutofit fontScale="92500" lnSpcReduction="20000"/>
          </a:bodyPr>
          <a:lstStyle/>
          <a:p>
            <a:pPr marL="0" indent="0">
              <a:buNone/>
            </a:pPr>
            <a:r>
              <a:rPr lang="en-US" dirty="0"/>
              <a:t>M</a:t>
            </a:r>
            <a:r>
              <a:rPr lang="en-US" dirty="0" smtClean="0"/>
              <a:t>inna </a:t>
            </a:r>
            <a:r>
              <a:rPr lang="en-US" dirty="0" err="1" smtClean="0"/>
              <a:t>Pitkäniemi</a:t>
            </a:r>
            <a:r>
              <a:rPr lang="en-US" dirty="0" smtClean="0"/>
              <a:t>, </a:t>
            </a:r>
            <a:r>
              <a:rPr lang="en-US" dirty="0" err="1" smtClean="0"/>
              <a:t>Etelä-Suomen</a:t>
            </a:r>
            <a:r>
              <a:rPr lang="en-US" dirty="0" smtClean="0"/>
              <a:t> </a:t>
            </a:r>
            <a:r>
              <a:rPr lang="en-US" dirty="0" err="1" smtClean="0"/>
              <a:t>suunnittelija</a:t>
            </a:r>
            <a:r>
              <a:rPr lang="en-US" dirty="0" smtClean="0"/>
              <a:t>, </a:t>
            </a:r>
            <a:r>
              <a:rPr lang="en-US" dirty="0" err="1" smtClean="0"/>
              <a:t>Ratkaistaan</a:t>
            </a:r>
            <a:r>
              <a:rPr lang="en-US" dirty="0" smtClean="0"/>
              <a:t> </a:t>
            </a:r>
            <a:r>
              <a:rPr lang="en-US" dirty="0" err="1" smtClean="0"/>
              <a:t>yhdessä</a:t>
            </a:r>
            <a:r>
              <a:rPr lang="en-US" dirty="0" smtClean="0"/>
              <a:t> </a:t>
            </a:r>
            <a:r>
              <a:rPr lang="en-US" dirty="0" err="1" smtClean="0"/>
              <a:t>hanke</a:t>
            </a:r>
            <a:r>
              <a:rPr lang="en-US" dirty="0" smtClean="0"/>
              <a:t>:</a:t>
            </a:r>
          </a:p>
          <a:p>
            <a:pPr marL="0" indent="0">
              <a:buNone/>
            </a:pPr>
            <a:r>
              <a:rPr lang="fi-FI" dirty="0"/>
              <a:t>"</a:t>
            </a:r>
            <a:r>
              <a:rPr lang="fi-FI" dirty="0" smtClean="0"/>
              <a:t>Monessa paikassa </a:t>
            </a:r>
            <a:r>
              <a:rPr lang="fi-FI" dirty="0"/>
              <a:t>on oltu </a:t>
            </a:r>
            <a:r>
              <a:rPr lang="fi-FI" dirty="0" smtClean="0"/>
              <a:t>aluksi </a:t>
            </a:r>
            <a:r>
              <a:rPr lang="fi-FI" dirty="0"/>
              <a:t>huolissaan, </a:t>
            </a:r>
            <a:r>
              <a:rPr lang="fi-FI" dirty="0" smtClean="0"/>
              <a:t>että ’jos </a:t>
            </a:r>
            <a:r>
              <a:rPr lang="fi-FI" dirty="0"/>
              <a:t>tästä nyt ruvetaan puhumaan, niin tämähän räjähtää käsiin. Tai että jos ryhdymme avoimeksi, niin sitten ollaan aivan </a:t>
            </a:r>
            <a:r>
              <a:rPr lang="fi-FI" dirty="0" smtClean="0"/>
              <a:t>pulassa’ </a:t>
            </a:r>
            <a:r>
              <a:rPr lang="fi-FI" dirty="0"/>
              <a:t>Ratkaistaan yhdessä hankkeen näkemys on aivan toinen. Siellä missä tilannetta on hoidettu avoimesti, siellä on päästy ratkaisuihin.  Tämä on monessa kunnassa prosessin jälkeen todettu</a:t>
            </a:r>
            <a:r>
              <a:rPr lang="fi-FI" dirty="0" smtClean="0"/>
              <a:t>.”</a:t>
            </a:r>
          </a:p>
          <a:p>
            <a:pPr marL="0" indent="0">
              <a:buNone/>
            </a:pPr>
            <a:r>
              <a:rPr lang="en-US" dirty="0" err="1" smtClean="0">
                <a:hlinkClick r:id="rId2"/>
              </a:rPr>
              <a:t>Ratkaistaan</a:t>
            </a:r>
            <a:r>
              <a:rPr lang="en-US" dirty="0" smtClean="0">
                <a:hlinkClick r:id="rId2"/>
              </a:rPr>
              <a:t> </a:t>
            </a:r>
            <a:r>
              <a:rPr lang="en-US" dirty="0" err="1" smtClean="0">
                <a:hlinkClick r:id="rId2"/>
              </a:rPr>
              <a:t>yhdessä</a:t>
            </a:r>
            <a:r>
              <a:rPr lang="en-US" dirty="0" smtClean="0">
                <a:hlinkClick r:id="rId2"/>
              </a:rPr>
              <a:t> -</a:t>
            </a:r>
            <a:r>
              <a:rPr lang="en-US" dirty="0" err="1" smtClean="0">
                <a:hlinkClick r:id="rId2"/>
              </a:rPr>
              <a:t>hanke</a:t>
            </a:r>
            <a:endParaRPr lang="en-US"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87369" y="2209800"/>
            <a:ext cx="3797300" cy="3962400"/>
          </a:xfrm>
        </p:spPr>
      </p:pic>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SiTku</a:t>
            </a:r>
            <a:endParaRPr lang="en-US" dirty="0"/>
          </a:p>
        </p:txBody>
      </p:sp>
      <p:sp>
        <p:nvSpPr>
          <p:cNvPr id="3" name="Content Placeholder 2"/>
          <p:cNvSpPr>
            <a:spLocks noGrp="1"/>
          </p:cNvSpPr>
          <p:nvPr>
            <p:ph idx="1"/>
          </p:nvPr>
        </p:nvSpPr>
        <p:spPr>
          <a:xfrm>
            <a:off x="1117309" y="1701800"/>
            <a:ext cx="10157354" cy="4823544"/>
          </a:xfrm>
        </p:spPr>
        <p:txBody>
          <a:bodyPr>
            <a:normAutofit fontScale="85000" lnSpcReduction="20000"/>
          </a:bodyPr>
          <a:lstStyle/>
          <a:p>
            <a:r>
              <a:rPr lang="en-US" dirty="0" err="1" smtClean="0"/>
              <a:t>Turvary</a:t>
            </a:r>
            <a:r>
              <a:rPr lang="en-US" dirty="0" smtClean="0"/>
              <a:t> </a:t>
            </a:r>
            <a:r>
              <a:rPr lang="en-US" dirty="0" err="1" smtClean="0"/>
              <a:t>ry:n</a:t>
            </a:r>
            <a:r>
              <a:rPr lang="en-US" dirty="0" smtClean="0"/>
              <a:t> (</a:t>
            </a:r>
            <a:r>
              <a:rPr lang="en-US" dirty="0" err="1" smtClean="0"/>
              <a:t>Turun</a:t>
            </a:r>
            <a:r>
              <a:rPr lang="en-US" dirty="0" smtClean="0"/>
              <a:t> </a:t>
            </a:r>
            <a:r>
              <a:rPr lang="en-US" dirty="0" err="1" smtClean="0"/>
              <a:t>alueellinen</a:t>
            </a:r>
            <a:r>
              <a:rPr lang="en-US" dirty="0" smtClean="0"/>
              <a:t> </a:t>
            </a:r>
            <a:r>
              <a:rPr lang="en-US" dirty="0" err="1" smtClean="0"/>
              <a:t>vanhempainyhdistys</a:t>
            </a:r>
            <a:r>
              <a:rPr lang="en-US" dirty="0" smtClean="0"/>
              <a:t>) </a:t>
            </a:r>
            <a:r>
              <a:rPr lang="en-US" dirty="0" err="1" smtClean="0"/>
              <a:t>alainen</a:t>
            </a:r>
            <a:r>
              <a:rPr lang="en-US" dirty="0" smtClean="0"/>
              <a:t> </a:t>
            </a:r>
            <a:r>
              <a:rPr lang="en-US" dirty="0" err="1" smtClean="0"/>
              <a:t>Sisäilmatoimikunta</a:t>
            </a:r>
            <a:r>
              <a:rPr lang="en-US" dirty="0"/>
              <a:t> </a:t>
            </a:r>
            <a:r>
              <a:rPr lang="en-US" dirty="0" smtClean="0"/>
              <a:t/>
            </a:r>
            <a:br>
              <a:rPr lang="en-US" dirty="0" smtClean="0"/>
            </a:br>
            <a:r>
              <a:rPr lang="en-US" dirty="0" err="1" smtClean="0"/>
              <a:t>Turvary</a:t>
            </a:r>
            <a:r>
              <a:rPr lang="en-US" dirty="0" smtClean="0"/>
              <a:t> </a:t>
            </a:r>
            <a:r>
              <a:rPr lang="en-US" dirty="0" err="1" smtClean="0"/>
              <a:t>edustaa</a:t>
            </a:r>
            <a:r>
              <a:rPr lang="en-US" dirty="0" smtClean="0"/>
              <a:t> 33 </a:t>
            </a:r>
            <a:r>
              <a:rPr lang="en-US" dirty="0" err="1" smtClean="0"/>
              <a:t>turkulaista</a:t>
            </a:r>
            <a:r>
              <a:rPr lang="en-US" dirty="0" smtClean="0"/>
              <a:t> </a:t>
            </a:r>
            <a:r>
              <a:rPr lang="en-US" dirty="0" err="1" smtClean="0"/>
              <a:t>vanhempainyhdistystä</a:t>
            </a:r>
            <a:endParaRPr lang="en-US" dirty="0"/>
          </a:p>
          <a:p>
            <a:r>
              <a:rPr lang="en-US" dirty="0" err="1" smtClean="0"/>
              <a:t>Perustettu</a:t>
            </a:r>
            <a:r>
              <a:rPr lang="en-US" dirty="0" smtClean="0"/>
              <a:t> 2018 </a:t>
            </a:r>
            <a:r>
              <a:rPr lang="en-US" dirty="0" err="1" smtClean="0"/>
              <a:t>maaliskuussa</a:t>
            </a:r>
            <a:endParaRPr lang="en-US" dirty="0" smtClean="0"/>
          </a:p>
          <a:p>
            <a:r>
              <a:rPr lang="en-US" dirty="0" err="1" smtClean="0"/>
              <a:t>Toimikuntaan</a:t>
            </a:r>
            <a:r>
              <a:rPr lang="en-US" dirty="0" smtClean="0"/>
              <a:t> </a:t>
            </a:r>
            <a:r>
              <a:rPr lang="en-US" dirty="0" err="1" smtClean="0"/>
              <a:t>kuuluu</a:t>
            </a:r>
            <a:r>
              <a:rPr lang="en-US" dirty="0" smtClean="0"/>
              <a:t> </a:t>
            </a:r>
            <a:r>
              <a:rPr lang="en-US" dirty="0" err="1" smtClean="0"/>
              <a:t>aktiivisia</a:t>
            </a:r>
            <a:r>
              <a:rPr lang="en-US" dirty="0" smtClean="0"/>
              <a:t> </a:t>
            </a:r>
            <a:r>
              <a:rPr lang="en-US" dirty="0" err="1" smtClean="0"/>
              <a:t>vanhempia</a:t>
            </a:r>
            <a:r>
              <a:rPr lang="en-US" dirty="0" smtClean="0"/>
              <a:t>  ja </a:t>
            </a:r>
            <a:r>
              <a:rPr lang="en-US" dirty="0" err="1" smtClean="0"/>
              <a:t>sisäilma-asiantuntijoita</a:t>
            </a:r>
            <a:endParaRPr lang="en-US" dirty="0" smtClean="0"/>
          </a:p>
          <a:p>
            <a:r>
              <a:rPr lang="en-US" dirty="0" err="1" smtClean="0"/>
              <a:t>Tavoitteet</a:t>
            </a:r>
            <a:endParaRPr lang="en-US" dirty="0" smtClean="0"/>
          </a:p>
          <a:p>
            <a:pPr lvl="1"/>
            <a:r>
              <a:rPr lang="fi-FI" dirty="0"/>
              <a:t>Lisätä tietoutta terveellisen ja turvallisen sisäilman merkityksestä vanhempien, tiloissa työskentelevien ja kaupungin virkamiesten sekä luottamushenkilöiden keskuudessa</a:t>
            </a:r>
          </a:p>
          <a:p>
            <a:pPr lvl="1"/>
            <a:r>
              <a:rPr lang="fi-FI" dirty="0"/>
              <a:t>Edistää </a:t>
            </a:r>
            <a:r>
              <a:rPr lang="fi-FI" b="1" dirty="0" smtClean="0"/>
              <a:t>avoimuutta</a:t>
            </a:r>
            <a:r>
              <a:rPr lang="fi-FI" dirty="0" smtClean="0"/>
              <a:t>, läpinäkyvää </a:t>
            </a:r>
            <a:r>
              <a:rPr lang="fi-FI" dirty="0"/>
              <a:t>tiedottamista ja viestintää Turun koulujen ja päiväkotien sisäilma-asioissa</a:t>
            </a:r>
          </a:p>
          <a:p>
            <a:pPr lvl="1"/>
            <a:r>
              <a:rPr lang="fi-FI" dirty="0"/>
              <a:t>Lisätä vanhempaintoimijoiden </a:t>
            </a:r>
            <a:r>
              <a:rPr lang="fi-FI" b="1" dirty="0"/>
              <a:t>osallisuutta</a:t>
            </a:r>
            <a:r>
              <a:rPr lang="fi-FI" dirty="0"/>
              <a:t> ja vaikutusmahdollisuutta Turun koulujen ja päiväkotien sisäilma-asioissa</a:t>
            </a:r>
          </a:p>
          <a:p>
            <a:pPr lvl="1"/>
            <a:r>
              <a:rPr lang="fi-FI" dirty="0"/>
              <a:t>Toimia vanhempainyhdistysten tukena koulu- ja päiväkotirakennusten sisäilmaongelmien selvittämisessä</a:t>
            </a:r>
          </a:p>
          <a:p>
            <a:pPr marL="0" indent="0" algn="ctr">
              <a:buNone/>
            </a:pPr>
            <a:r>
              <a:rPr lang="fi-FI" b="1" dirty="0"/>
              <a:t>Visiomme on, että jokainen koulu ja päiväkoti Turussa on terveellinen ja turvallinen käyttää. Terve sisäilma on jokaisen lapsen oikeus.</a:t>
            </a:r>
            <a:endParaRPr lang="en-US" dirty="0"/>
          </a:p>
          <a:p>
            <a:pPr lvl="1"/>
            <a:endParaRPr lang="en-US" dirty="0"/>
          </a:p>
        </p:txBody>
      </p:sp>
      <p:pic>
        <p:nvPicPr>
          <p:cNvPr id="4" name="Picture 3" descr="https://www.turvary.fi/@Bin/181858/TurvaryLogo2017.png"/>
          <p:cNvPicPr/>
          <p:nvPr/>
        </p:nvPicPr>
        <p:blipFill>
          <a:blip r:embed="rId3">
            <a:extLst>
              <a:ext uri="{28A0092B-C50C-407E-A947-70E740481C1C}">
                <a14:useLocalDpi xmlns:a14="http://schemas.microsoft.com/office/drawing/2010/main" val="0"/>
              </a:ext>
            </a:extLst>
          </a:blip>
          <a:srcRect/>
          <a:stretch>
            <a:fillRect/>
          </a:stretch>
        </p:blipFill>
        <p:spPr bwMode="auto">
          <a:xfrm>
            <a:off x="10558908" y="188640"/>
            <a:ext cx="1152128" cy="1008112"/>
          </a:xfrm>
          <a:prstGeom prst="rect">
            <a:avLst/>
          </a:prstGeom>
          <a:noFill/>
          <a:ln>
            <a:noFill/>
          </a:ln>
        </p:spPr>
      </p:pic>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Terveet</a:t>
            </a:r>
            <a:r>
              <a:rPr lang="en-US" dirty="0" smtClean="0"/>
              <a:t> </a:t>
            </a:r>
            <a:r>
              <a:rPr lang="en-US" dirty="0" err="1" smtClean="0"/>
              <a:t>tilat</a:t>
            </a:r>
            <a:r>
              <a:rPr lang="en-US" dirty="0" smtClean="0"/>
              <a:t> 2028</a:t>
            </a:r>
            <a:endParaRPr lang="en-US" dirty="0"/>
          </a:p>
        </p:txBody>
      </p:sp>
      <p:sp>
        <p:nvSpPr>
          <p:cNvPr id="3" name="Content Placeholder 2"/>
          <p:cNvSpPr>
            <a:spLocks noGrp="1"/>
          </p:cNvSpPr>
          <p:nvPr>
            <p:ph sz="half" idx="2"/>
          </p:nvPr>
        </p:nvSpPr>
        <p:spPr>
          <a:xfrm>
            <a:off x="1117309" y="1473200"/>
            <a:ext cx="4977104" cy="5124152"/>
          </a:xfrm>
        </p:spPr>
        <p:txBody>
          <a:bodyPr>
            <a:normAutofit fontScale="77500" lnSpcReduction="20000"/>
          </a:bodyPr>
          <a:lstStyle/>
          <a:p>
            <a:r>
              <a:rPr lang="fi-FI" dirty="0"/>
              <a:t>Terveet tilat 2028 edellyttää kunnilta toimenpiteitä kiinteistökannan saattamiseksi käyttäjien kannalta terveellisiksi ja turvallisiksi</a:t>
            </a:r>
            <a:r>
              <a:rPr lang="fi-FI" dirty="0" smtClean="0"/>
              <a:t>. </a:t>
            </a:r>
          </a:p>
          <a:p>
            <a:pPr lvl="1"/>
            <a:r>
              <a:rPr lang="fi-FI" dirty="0" smtClean="0"/>
              <a:t>Terveysvalvonnan 3-vuotistarkastusten </a:t>
            </a:r>
            <a:r>
              <a:rPr lang="fi-FI" dirty="0"/>
              <a:t>perusteella korjauksia edellytetään ainakin 60 kiinteistön osalta</a:t>
            </a:r>
            <a:r>
              <a:rPr lang="fi-FI" dirty="0" smtClean="0"/>
              <a:t>. </a:t>
            </a:r>
          </a:p>
          <a:p>
            <a:pPr lvl="1"/>
            <a:r>
              <a:rPr lang="fi-FI" dirty="0" smtClean="0"/>
              <a:t>Aikaisemmilla </a:t>
            </a:r>
            <a:r>
              <a:rPr lang="fi-FI" dirty="0"/>
              <a:t>tutkimuksilla on perusteellisten kuntotutkimusten ja vianetsinnän sijasta keskitytty "hyväksi </a:t>
            </a:r>
            <a:r>
              <a:rPr lang="fi-FI" dirty="0" smtClean="0"/>
              <a:t>todistamiseen”. </a:t>
            </a:r>
            <a:r>
              <a:rPr lang="fi-FI" dirty="0"/>
              <a:t>Arvokkain ja käyttäjien kannalta epätervein tapa on jatkaa edelleen "kuten aina on tehty" tavalla. </a:t>
            </a:r>
            <a:endParaRPr lang="fi-FI" dirty="0" smtClean="0"/>
          </a:p>
          <a:p>
            <a:pPr lvl="1"/>
            <a:r>
              <a:rPr lang="fi-FI" dirty="0"/>
              <a:t>Kaikissa sisäilman laadun kannalta epäilyttävissä kiinteistöissä on syytä tehdä oirekartoitus ja perusteelliset kuntotutkimukset (ei kuntoarvauksia). Vain näiden perusasioiden jälkeen voidaan priorisoida korjausjärjestys, korjauslaajuus ja saada riittävä tieto korjaustöiden kustannuksista. </a:t>
            </a:r>
            <a:endParaRPr lang="fi-FI" dirty="0" smtClean="0"/>
          </a:p>
          <a:p>
            <a:pPr lvl="1"/>
            <a:r>
              <a:rPr lang="fi-FI" dirty="0"/>
              <a:t>Kaupungin virkamiehet, terveysvalvonta ja poliitikot ovat joutuneet selittämään ja taas selittämään käyttäjien oireiluja, korjaustapoja, aikatauluja, kustannusylityksiä ja epäonnistumisten syitä. Jos asiat tutkitaan oikein, suunnitellaan oikein ja korjataan oikein niin selityksiä ei tarvita ja luottamus pikkuhiljaa palautuu. </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742484" y="260648"/>
            <a:ext cx="4976812" cy="3019537"/>
          </a:xfrm>
        </p:spPr>
      </p:pic>
    </p:spTree>
    <p:extLst>
      <p:ext uri="{BB962C8B-B14F-4D97-AF65-F5344CB8AC3E}">
        <p14:creationId xmlns:p14="http://schemas.microsoft.com/office/powerpoint/2010/main" val="66970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Avoimuus</a:t>
            </a:r>
            <a:r>
              <a:rPr lang="en-US" dirty="0" smtClean="0"/>
              <a:t>?</a:t>
            </a:r>
            <a:br>
              <a:rPr lang="en-US" dirty="0" smtClean="0"/>
            </a:br>
            <a:r>
              <a:rPr lang="en-US" sz="2000" dirty="0" err="1" smtClean="0"/>
              <a:t>SiTkun</a:t>
            </a:r>
            <a:r>
              <a:rPr lang="en-US" sz="2000" dirty="0" smtClean="0"/>
              <a:t> </a:t>
            </a:r>
            <a:r>
              <a:rPr lang="en-US" sz="2000" dirty="0" err="1" smtClean="0"/>
              <a:t>näkemys</a:t>
            </a:r>
            <a:endParaRPr lang="en-US" dirty="0"/>
          </a:p>
        </p:txBody>
      </p:sp>
      <p:sp>
        <p:nvSpPr>
          <p:cNvPr id="3" name="Content Placeholder 2"/>
          <p:cNvSpPr>
            <a:spLocks noGrp="1"/>
          </p:cNvSpPr>
          <p:nvPr>
            <p:ph sz="half" idx="2"/>
          </p:nvPr>
        </p:nvSpPr>
        <p:spPr>
          <a:xfrm>
            <a:off x="1117308" y="1700807"/>
            <a:ext cx="5553167" cy="5041277"/>
          </a:xfrm>
        </p:spPr>
        <p:txBody>
          <a:bodyPr>
            <a:normAutofit fontScale="85000" lnSpcReduction="20000"/>
          </a:bodyPr>
          <a:lstStyle/>
          <a:p>
            <a:r>
              <a:rPr lang="en-US" dirty="0" err="1" smtClean="0"/>
              <a:t>Piilottelu</a:t>
            </a:r>
            <a:endParaRPr lang="en-US" dirty="0" smtClean="0"/>
          </a:p>
          <a:p>
            <a:pPr lvl="1"/>
            <a:r>
              <a:rPr lang="en-US" dirty="0" err="1" smtClean="0"/>
              <a:t>tutkimusraporttien</a:t>
            </a:r>
            <a:r>
              <a:rPr lang="en-US" dirty="0" smtClean="0"/>
              <a:t> </a:t>
            </a:r>
            <a:r>
              <a:rPr lang="en-US" dirty="0" err="1" smtClean="0"/>
              <a:t>muokkaus</a:t>
            </a:r>
            <a:r>
              <a:rPr lang="en-US" dirty="0" smtClean="0"/>
              <a:t>, </a:t>
            </a:r>
            <a:r>
              <a:rPr lang="en-US" dirty="0" err="1" smtClean="0"/>
              <a:t>raporttien</a:t>
            </a:r>
            <a:r>
              <a:rPr lang="en-US" dirty="0" smtClean="0"/>
              <a:t> </a:t>
            </a:r>
            <a:r>
              <a:rPr lang="en-US" dirty="0" err="1" smtClean="0"/>
              <a:t>luonnosversioita</a:t>
            </a:r>
            <a:r>
              <a:rPr lang="en-US" dirty="0" smtClean="0"/>
              <a:t> </a:t>
            </a:r>
            <a:r>
              <a:rPr lang="en-US" dirty="0" err="1" smtClean="0"/>
              <a:t>ei</a:t>
            </a:r>
            <a:r>
              <a:rPr lang="en-US" dirty="0" smtClean="0"/>
              <a:t> </a:t>
            </a:r>
            <a:r>
              <a:rPr lang="en-US" dirty="0" err="1" smtClean="0"/>
              <a:t>suostuta</a:t>
            </a:r>
            <a:r>
              <a:rPr lang="en-US" dirty="0" smtClean="0"/>
              <a:t> </a:t>
            </a:r>
            <a:r>
              <a:rPr lang="en-US" dirty="0" err="1" smtClean="0"/>
              <a:t>toimittamaan</a:t>
            </a:r>
            <a:r>
              <a:rPr lang="en-US" dirty="0" smtClean="0"/>
              <a:t> </a:t>
            </a:r>
            <a:r>
              <a:rPr lang="en-US" dirty="0" err="1" smtClean="0"/>
              <a:t>koulukohtaiselle</a:t>
            </a:r>
            <a:r>
              <a:rPr lang="en-US" dirty="0" smtClean="0"/>
              <a:t> </a:t>
            </a:r>
            <a:r>
              <a:rPr lang="en-US" dirty="0" err="1" smtClean="0"/>
              <a:t>sisäilmatyöryhmälle</a:t>
            </a:r>
            <a:r>
              <a:rPr lang="en-US" dirty="0" smtClean="0"/>
              <a:t>/</a:t>
            </a:r>
            <a:r>
              <a:rPr lang="en-US" dirty="0" err="1" smtClean="0"/>
              <a:t>luottamushenkilöille</a:t>
            </a:r>
            <a:r>
              <a:rPr lang="en-US" dirty="0" smtClean="0"/>
              <a:t>?</a:t>
            </a:r>
          </a:p>
          <a:p>
            <a:pPr lvl="1"/>
            <a:r>
              <a:rPr lang="en-US" dirty="0" err="1" smtClean="0"/>
              <a:t>Tulosten</a:t>
            </a:r>
            <a:r>
              <a:rPr lang="en-US" dirty="0" smtClean="0"/>
              <a:t> </a:t>
            </a:r>
            <a:r>
              <a:rPr lang="en-US" dirty="0" err="1" smtClean="0"/>
              <a:t>manipulointi</a:t>
            </a:r>
            <a:r>
              <a:rPr lang="en-US" dirty="0" smtClean="0"/>
              <a:t> (</a:t>
            </a:r>
            <a:r>
              <a:rPr lang="en-US" dirty="0" err="1" smtClean="0"/>
              <a:t>desinfiointi</a:t>
            </a:r>
            <a:r>
              <a:rPr lang="en-US" dirty="0" smtClean="0"/>
              <a:t>, </a:t>
            </a:r>
            <a:r>
              <a:rPr lang="en-US" dirty="0" err="1" smtClean="0"/>
              <a:t>tutkimustavat</a:t>
            </a:r>
            <a:r>
              <a:rPr lang="en-US" dirty="0" smtClean="0"/>
              <a:t>)</a:t>
            </a:r>
          </a:p>
          <a:p>
            <a:pPr lvl="1"/>
            <a:r>
              <a:rPr lang="en-US" dirty="0" err="1" smtClean="0"/>
              <a:t>THL:n</a:t>
            </a:r>
            <a:r>
              <a:rPr lang="en-US" dirty="0" smtClean="0"/>
              <a:t> </a:t>
            </a:r>
            <a:r>
              <a:rPr lang="en-US" dirty="0" err="1" smtClean="0"/>
              <a:t>sisäilmakyselyn</a:t>
            </a:r>
            <a:r>
              <a:rPr lang="en-US" dirty="0" smtClean="0"/>
              <a:t> </a:t>
            </a:r>
            <a:r>
              <a:rPr lang="en-US" dirty="0" err="1" smtClean="0"/>
              <a:t>tuloksia</a:t>
            </a:r>
            <a:r>
              <a:rPr lang="en-US" dirty="0" smtClean="0"/>
              <a:t> </a:t>
            </a:r>
            <a:r>
              <a:rPr lang="en-US" dirty="0" err="1" smtClean="0"/>
              <a:t>ei</a:t>
            </a:r>
            <a:r>
              <a:rPr lang="en-US" dirty="0" smtClean="0"/>
              <a:t> </a:t>
            </a:r>
            <a:r>
              <a:rPr lang="en-US" dirty="0" err="1" smtClean="0"/>
              <a:t>toimitettu</a:t>
            </a:r>
            <a:r>
              <a:rPr lang="en-US" dirty="0" smtClean="0"/>
              <a:t> </a:t>
            </a:r>
            <a:r>
              <a:rPr lang="en-US" dirty="0" err="1" smtClean="0"/>
              <a:t>SiTkulle</a:t>
            </a:r>
            <a:endParaRPr lang="en-US" dirty="0" smtClean="0"/>
          </a:p>
          <a:p>
            <a:pPr lvl="1"/>
            <a:r>
              <a:rPr lang="en-US" dirty="0" err="1" smtClean="0"/>
              <a:t>Asioista</a:t>
            </a:r>
            <a:r>
              <a:rPr lang="en-US" dirty="0" smtClean="0"/>
              <a:t> </a:t>
            </a:r>
            <a:r>
              <a:rPr lang="en-US" dirty="0" err="1" smtClean="0"/>
              <a:t>ei</a:t>
            </a:r>
            <a:r>
              <a:rPr lang="en-US" dirty="0" smtClean="0"/>
              <a:t> </a:t>
            </a:r>
            <a:r>
              <a:rPr lang="en-US" dirty="0" err="1" smtClean="0"/>
              <a:t>tiedoteta</a:t>
            </a:r>
            <a:r>
              <a:rPr lang="en-US" dirty="0" smtClean="0"/>
              <a:t>, </a:t>
            </a:r>
            <a:r>
              <a:rPr lang="en-US" dirty="0" err="1" smtClean="0"/>
              <a:t>jos</a:t>
            </a:r>
            <a:r>
              <a:rPr lang="en-US" dirty="0" smtClean="0"/>
              <a:t> </a:t>
            </a:r>
            <a:r>
              <a:rPr lang="en-US" dirty="0" err="1" smtClean="0"/>
              <a:t>vanhemmat</a:t>
            </a:r>
            <a:r>
              <a:rPr lang="en-US" dirty="0" smtClean="0"/>
              <a:t> </a:t>
            </a:r>
            <a:r>
              <a:rPr lang="en-US" dirty="0" err="1" smtClean="0"/>
              <a:t>eivät</a:t>
            </a:r>
            <a:r>
              <a:rPr lang="en-US" dirty="0" smtClean="0"/>
              <a:t> </a:t>
            </a:r>
            <a:r>
              <a:rPr lang="en-US" dirty="0" err="1" smtClean="0"/>
              <a:t>reagoi</a:t>
            </a:r>
            <a:r>
              <a:rPr lang="en-US" dirty="0" smtClean="0"/>
              <a:t> </a:t>
            </a:r>
            <a:r>
              <a:rPr lang="en-US" dirty="0" err="1" smtClean="0"/>
              <a:t>ensin</a:t>
            </a:r>
            <a:r>
              <a:rPr lang="en-US" dirty="0" smtClean="0"/>
              <a:t> </a:t>
            </a:r>
            <a:r>
              <a:rPr lang="en-US" dirty="0" err="1" smtClean="0"/>
              <a:t>asiaan</a:t>
            </a:r>
            <a:r>
              <a:rPr lang="en-US" dirty="0" smtClean="0"/>
              <a:t> (</a:t>
            </a:r>
            <a:r>
              <a:rPr lang="en-US" dirty="0" err="1" smtClean="0"/>
              <a:t>homesiivous</a:t>
            </a:r>
            <a:r>
              <a:rPr lang="en-US" dirty="0" smtClean="0"/>
              <a:t>, </a:t>
            </a:r>
            <a:r>
              <a:rPr lang="en-US" dirty="0" err="1" smtClean="0"/>
              <a:t>asbestitutkimukset</a:t>
            </a:r>
            <a:r>
              <a:rPr lang="en-US" dirty="0" smtClean="0"/>
              <a:t> </a:t>
            </a:r>
            <a:r>
              <a:rPr lang="en-US" dirty="0" err="1" smtClean="0"/>
              <a:t>ym</a:t>
            </a:r>
            <a:r>
              <a:rPr lang="en-US" dirty="0" smtClean="0"/>
              <a:t>)</a:t>
            </a:r>
          </a:p>
          <a:p>
            <a:pPr lvl="1"/>
            <a:r>
              <a:rPr lang="en-US" dirty="0" err="1" smtClean="0"/>
              <a:t>Raksystemsin</a:t>
            </a:r>
            <a:r>
              <a:rPr lang="en-US" dirty="0" smtClean="0"/>
              <a:t> </a:t>
            </a:r>
            <a:r>
              <a:rPr lang="en-US" dirty="0" err="1" smtClean="0"/>
              <a:t>vaihto</a:t>
            </a:r>
            <a:r>
              <a:rPr lang="en-US" dirty="0" smtClean="0"/>
              <a:t> </a:t>
            </a:r>
            <a:r>
              <a:rPr lang="en-US" dirty="0" err="1" smtClean="0"/>
              <a:t>Kiatiin</a:t>
            </a:r>
            <a:r>
              <a:rPr lang="en-US" dirty="0" smtClean="0"/>
              <a:t> </a:t>
            </a:r>
            <a:endParaRPr lang="en-US" dirty="0"/>
          </a:p>
          <a:p>
            <a:r>
              <a:rPr lang="en-US" dirty="0" err="1" smtClean="0"/>
              <a:t>Vähättely</a:t>
            </a:r>
            <a:endParaRPr lang="en-US" dirty="0" smtClean="0"/>
          </a:p>
          <a:p>
            <a:pPr lvl="1"/>
            <a:r>
              <a:rPr lang="en-US" dirty="0"/>
              <a:t>m</a:t>
            </a:r>
            <a:r>
              <a:rPr lang="en-US" dirty="0" smtClean="0"/>
              <a:t>m. </a:t>
            </a:r>
            <a:r>
              <a:rPr lang="en-US" dirty="0" err="1" smtClean="0"/>
              <a:t>oireiden</a:t>
            </a:r>
            <a:r>
              <a:rPr lang="en-US" dirty="0" smtClean="0"/>
              <a:t>/</a:t>
            </a:r>
            <a:r>
              <a:rPr lang="en-US" dirty="0" err="1" smtClean="0"/>
              <a:t>oireilevien</a:t>
            </a:r>
            <a:r>
              <a:rPr lang="en-US" dirty="0" smtClean="0"/>
              <a:t> </a:t>
            </a:r>
            <a:r>
              <a:rPr lang="en-US" dirty="0" err="1" smtClean="0"/>
              <a:t>lapsien</a:t>
            </a:r>
            <a:r>
              <a:rPr lang="en-US" dirty="0" smtClean="0"/>
              <a:t> </a:t>
            </a:r>
            <a:r>
              <a:rPr lang="en-US" dirty="0" err="1" smtClean="0"/>
              <a:t>vähättely</a:t>
            </a:r>
            <a:endParaRPr lang="en-US" dirty="0" smtClean="0"/>
          </a:p>
          <a:p>
            <a:pPr lvl="1"/>
            <a:r>
              <a:rPr lang="en-US" dirty="0" err="1" smtClean="0"/>
              <a:t>Korjaustoimenpiteiden</a:t>
            </a:r>
            <a:r>
              <a:rPr lang="en-US" dirty="0" smtClean="0"/>
              <a:t> </a:t>
            </a:r>
            <a:r>
              <a:rPr lang="en-US" dirty="0" err="1" smtClean="0"/>
              <a:t>väittäminen</a:t>
            </a:r>
            <a:r>
              <a:rPr lang="en-US" dirty="0" smtClean="0"/>
              <a:t> </a:t>
            </a:r>
            <a:r>
              <a:rPr lang="en-US" dirty="0" err="1" smtClean="0"/>
              <a:t>rakenneavauksiksi</a:t>
            </a:r>
            <a:r>
              <a:rPr lang="en-US" dirty="0" smtClean="0"/>
              <a:t> (</a:t>
            </a:r>
            <a:r>
              <a:rPr lang="en-US" dirty="0" err="1" smtClean="0"/>
              <a:t>listojen</a:t>
            </a:r>
            <a:r>
              <a:rPr lang="en-US" dirty="0" smtClean="0"/>
              <a:t> ja </a:t>
            </a:r>
            <a:r>
              <a:rPr lang="en-US" dirty="0" err="1" smtClean="0"/>
              <a:t>kipsilevyjen</a:t>
            </a:r>
            <a:r>
              <a:rPr lang="en-US" dirty="0" smtClean="0"/>
              <a:t> </a:t>
            </a:r>
            <a:r>
              <a:rPr lang="en-US" dirty="0" err="1" smtClean="0"/>
              <a:t>vaihto</a:t>
            </a:r>
            <a:r>
              <a:rPr lang="en-US" dirty="0"/>
              <a:t>)</a:t>
            </a:r>
            <a:endParaRPr lang="en-US" dirty="0" smtClean="0"/>
          </a:p>
          <a:p>
            <a:r>
              <a:rPr lang="en-US" dirty="0" err="1" smtClean="0"/>
              <a:t>Viivyttely</a:t>
            </a:r>
            <a:endParaRPr lang="en-US" dirty="0" smtClean="0"/>
          </a:p>
          <a:p>
            <a:pPr lvl="1"/>
            <a:r>
              <a:rPr lang="en-US" dirty="0" smtClean="0"/>
              <a:t>11 </a:t>
            </a:r>
            <a:r>
              <a:rPr lang="en-US" dirty="0" err="1" smtClean="0"/>
              <a:t>viikkoa</a:t>
            </a:r>
            <a:r>
              <a:rPr lang="en-US" dirty="0" smtClean="0"/>
              <a:t> </a:t>
            </a:r>
            <a:r>
              <a:rPr lang="en-US" dirty="0" err="1" smtClean="0"/>
              <a:t>THL:n</a:t>
            </a:r>
            <a:r>
              <a:rPr lang="en-US" dirty="0" smtClean="0"/>
              <a:t> </a:t>
            </a:r>
            <a:r>
              <a:rPr lang="en-US" dirty="0" err="1" smtClean="0"/>
              <a:t>tulosten</a:t>
            </a:r>
            <a:r>
              <a:rPr lang="en-US" dirty="0" smtClean="0"/>
              <a:t> </a:t>
            </a:r>
            <a:r>
              <a:rPr lang="en-US" dirty="0" err="1" smtClean="0"/>
              <a:t>käsittelyyn</a:t>
            </a:r>
            <a:r>
              <a:rPr lang="en-US" dirty="0" smtClean="0"/>
              <a:t>, 5 </a:t>
            </a:r>
            <a:r>
              <a:rPr lang="en-US" dirty="0" err="1" smtClean="0"/>
              <a:t>viikkoa</a:t>
            </a:r>
            <a:r>
              <a:rPr lang="en-US" dirty="0" smtClean="0"/>
              <a:t> </a:t>
            </a:r>
            <a:r>
              <a:rPr lang="en-US" dirty="0" err="1" smtClean="0"/>
              <a:t>tutkimussuunnitelman</a:t>
            </a:r>
            <a:r>
              <a:rPr lang="en-US" dirty="0" smtClean="0"/>
              <a:t> </a:t>
            </a:r>
            <a:r>
              <a:rPr lang="en-US" dirty="0" err="1" smtClean="0"/>
              <a:t>tekemiseen</a:t>
            </a:r>
            <a:r>
              <a:rPr lang="en-US" dirty="0"/>
              <a:t> </a:t>
            </a:r>
            <a:r>
              <a:rPr lang="en-US" dirty="0" err="1" smtClean="0"/>
              <a:t>yms</a:t>
            </a:r>
            <a:r>
              <a:rPr lang="en-US" dirty="0" smtClean="0"/>
              <a:t>. </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742484" y="76200"/>
            <a:ext cx="3240360" cy="6665885"/>
          </a:xfrm>
        </p:spPr>
      </p:pic>
    </p:spTree>
    <p:extLst>
      <p:ext uri="{BB962C8B-B14F-4D97-AF65-F5344CB8AC3E}">
        <p14:creationId xmlns:p14="http://schemas.microsoft.com/office/powerpoint/2010/main" val="8112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Osallisuus</a:t>
            </a:r>
            <a:r>
              <a:rPr lang="en-US" dirty="0" smtClean="0"/>
              <a:t>?</a:t>
            </a:r>
            <a:endParaRPr lang="en-US" dirty="0"/>
          </a:p>
        </p:txBody>
      </p:sp>
      <p:sp>
        <p:nvSpPr>
          <p:cNvPr id="3" name="Content Placeholder 2"/>
          <p:cNvSpPr>
            <a:spLocks noGrp="1"/>
          </p:cNvSpPr>
          <p:nvPr>
            <p:ph idx="1"/>
          </p:nvPr>
        </p:nvSpPr>
        <p:spPr>
          <a:xfrm>
            <a:off x="1117309" y="1701800"/>
            <a:ext cx="10157354" cy="4823544"/>
          </a:xfrm>
        </p:spPr>
        <p:txBody>
          <a:bodyPr>
            <a:normAutofit fontScale="85000" lnSpcReduction="10000"/>
          </a:bodyPr>
          <a:lstStyle/>
          <a:p>
            <a:r>
              <a:rPr lang="fi-FI" dirty="0"/>
              <a:t>Kuntapäättäjillä ja virkamiehillä on lakisääteinen velvollisuus huolehtia kuntalaisten kuulemisesta ja osallisuudesta heitä koskevassa </a:t>
            </a:r>
            <a:r>
              <a:rPr lang="fi-FI" dirty="0" smtClean="0"/>
              <a:t>päätöksenteossa.</a:t>
            </a:r>
            <a:r>
              <a:rPr lang="en-US" dirty="0" smtClean="0"/>
              <a:t> </a:t>
            </a:r>
            <a:r>
              <a:rPr lang="en-US" dirty="0" err="1" smtClean="0"/>
              <a:t>Kuntalaki</a:t>
            </a:r>
            <a:r>
              <a:rPr lang="en-US" dirty="0" smtClean="0"/>
              <a:t> </a:t>
            </a:r>
            <a:r>
              <a:rPr lang="fi-FI" dirty="0"/>
              <a:t>(22 §) </a:t>
            </a:r>
            <a:endParaRPr lang="en-US" dirty="0" smtClean="0"/>
          </a:p>
          <a:p>
            <a:r>
              <a:rPr lang="en-US" dirty="0" err="1" smtClean="0"/>
              <a:t>Vanhempien</a:t>
            </a:r>
            <a:r>
              <a:rPr lang="en-US" dirty="0" smtClean="0"/>
              <a:t> </a:t>
            </a:r>
            <a:r>
              <a:rPr lang="en-US" dirty="0" err="1" smtClean="0"/>
              <a:t>edustus</a:t>
            </a:r>
            <a:r>
              <a:rPr lang="en-US" dirty="0" smtClean="0"/>
              <a:t> </a:t>
            </a:r>
            <a:r>
              <a:rPr lang="en-US" dirty="0" err="1" smtClean="0"/>
              <a:t>puuttuu</a:t>
            </a:r>
            <a:r>
              <a:rPr lang="en-US" dirty="0" smtClean="0"/>
              <a:t> </a:t>
            </a:r>
            <a:r>
              <a:rPr lang="en-US" dirty="0" err="1" smtClean="0"/>
              <a:t>kokonaan</a:t>
            </a:r>
            <a:r>
              <a:rPr lang="en-US" dirty="0" smtClean="0"/>
              <a:t> </a:t>
            </a:r>
            <a:r>
              <a:rPr lang="en-US" dirty="0" err="1" smtClean="0"/>
              <a:t>Turun</a:t>
            </a:r>
            <a:r>
              <a:rPr lang="en-US" dirty="0" smtClean="0"/>
              <a:t> </a:t>
            </a:r>
            <a:r>
              <a:rPr lang="en-US" dirty="0" err="1" smtClean="0"/>
              <a:t>kaupungin</a:t>
            </a:r>
            <a:r>
              <a:rPr lang="en-US" dirty="0" smtClean="0"/>
              <a:t> </a:t>
            </a:r>
            <a:r>
              <a:rPr lang="en-US" dirty="0" err="1" smtClean="0"/>
              <a:t>sisäilmatyöryhmästä</a:t>
            </a:r>
            <a:endParaRPr lang="en-US" dirty="0" smtClean="0"/>
          </a:p>
          <a:p>
            <a:r>
              <a:rPr lang="en-US" dirty="0" err="1" smtClean="0"/>
              <a:t>Koulukohtainen</a:t>
            </a:r>
            <a:r>
              <a:rPr lang="en-US" dirty="0" smtClean="0"/>
              <a:t> </a:t>
            </a:r>
            <a:r>
              <a:rPr lang="en-US" dirty="0" err="1" smtClean="0"/>
              <a:t>sisäilmatyöryhmä</a:t>
            </a:r>
            <a:r>
              <a:rPr lang="en-US" dirty="0" smtClean="0"/>
              <a:t> (</a:t>
            </a:r>
            <a:r>
              <a:rPr lang="en-US" dirty="0" err="1" smtClean="0"/>
              <a:t>Sepänkatu</a:t>
            </a:r>
            <a:r>
              <a:rPr lang="en-US" dirty="0" smtClean="0"/>
              <a:t>):</a:t>
            </a:r>
          </a:p>
          <a:p>
            <a:pPr lvl="1"/>
            <a:r>
              <a:rPr lang="en-US" dirty="0"/>
              <a:t>11 </a:t>
            </a:r>
            <a:r>
              <a:rPr lang="en-US" dirty="0" err="1"/>
              <a:t>virkamiestä</a:t>
            </a:r>
            <a:r>
              <a:rPr lang="en-US" dirty="0"/>
              <a:t> vs. 1 </a:t>
            </a:r>
            <a:r>
              <a:rPr lang="en-US" dirty="0" err="1"/>
              <a:t>vanhempien</a:t>
            </a:r>
            <a:r>
              <a:rPr lang="en-US" dirty="0"/>
              <a:t> </a:t>
            </a:r>
            <a:r>
              <a:rPr lang="en-US" dirty="0" err="1" smtClean="0"/>
              <a:t>edustaja</a:t>
            </a:r>
            <a:r>
              <a:rPr lang="en-US" dirty="0" smtClean="0"/>
              <a:t>, </a:t>
            </a:r>
            <a:r>
              <a:rPr lang="en-US" dirty="0" err="1" smtClean="0"/>
              <a:t>vanhempien</a:t>
            </a:r>
            <a:r>
              <a:rPr lang="en-US" dirty="0" smtClean="0"/>
              <a:t> </a:t>
            </a:r>
            <a:r>
              <a:rPr lang="en-US" dirty="0" err="1" smtClean="0"/>
              <a:t>edustaja</a:t>
            </a:r>
            <a:r>
              <a:rPr lang="en-US" dirty="0" smtClean="0"/>
              <a:t> </a:t>
            </a:r>
            <a:r>
              <a:rPr lang="en-US" dirty="0" err="1" smtClean="0"/>
              <a:t>koetaan</a:t>
            </a:r>
            <a:r>
              <a:rPr lang="en-US" dirty="0" smtClean="0"/>
              <a:t> </a:t>
            </a:r>
            <a:r>
              <a:rPr lang="en-US" dirty="0" err="1" smtClean="0"/>
              <a:t>vastustajaksi</a:t>
            </a:r>
            <a:endParaRPr lang="en-US" dirty="0" smtClean="0"/>
          </a:p>
          <a:p>
            <a:pPr lvl="1"/>
            <a:r>
              <a:rPr lang="en-US" dirty="0" err="1" smtClean="0"/>
              <a:t>Painostetaan</a:t>
            </a:r>
            <a:r>
              <a:rPr lang="en-US" dirty="0" smtClean="0"/>
              <a:t> </a:t>
            </a:r>
            <a:r>
              <a:rPr lang="en-US" dirty="0" err="1" smtClean="0"/>
              <a:t>vanhemman</a:t>
            </a:r>
            <a:r>
              <a:rPr lang="en-US" dirty="0" smtClean="0"/>
              <a:t> </a:t>
            </a:r>
            <a:r>
              <a:rPr lang="en-US" dirty="0" err="1" smtClean="0"/>
              <a:t>edustajaa</a:t>
            </a:r>
            <a:r>
              <a:rPr lang="en-US" dirty="0" smtClean="0"/>
              <a:t> </a:t>
            </a:r>
            <a:r>
              <a:rPr lang="en-US" dirty="0" err="1" smtClean="0"/>
              <a:t>luopumaan</a:t>
            </a:r>
            <a:r>
              <a:rPr lang="en-US" dirty="0" smtClean="0"/>
              <a:t> </a:t>
            </a:r>
            <a:r>
              <a:rPr lang="en-US" dirty="0" err="1" smtClean="0"/>
              <a:t>epäkohtien</a:t>
            </a:r>
            <a:r>
              <a:rPr lang="en-US" dirty="0" smtClean="0"/>
              <a:t> </a:t>
            </a:r>
            <a:r>
              <a:rPr lang="en-US" dirty="0" err="1" smtClean="0"/>
              <a:t>esilletuomisesta</a:t>
            </a:r>
            <a:r>
              <a:rPr lang="en-US" dirty="0" smtClean="0"/>
              <a:t> </a:t>
            </a:r>
            <a:r>
              <a:rPr lang="en-US" dirty="0" err="1" smtClean="0"/>
              <a:t>sisäilma-asioissa</a:t>
            </a:r>
            <a:r>
              <a:rPr lang="en-US" dirty="0" smtClean="0"/>
              <a:t> </a:t>
            </a:r>
            <a:r>
              <a:rPr lang="en-US" dirty="0" err="1" smtClean="0"/>
              <a:t>vetoamalla</a:t>
            </a:r>
            <a:r>
              <a:rPr lang="en-US" dirty="0" smtClean="0"/>
              <a:t> </a:t>
            </a:r>
            <a:r>
              <a:rPr lang="en-US" dirty="0" err="1" smtClean="0"/>
              <a:t>koulunkäyntirauhaan</a:t>
            </a:r>
            <a:r>
              <a:rPr lang="en-US" dirty="0" smtClean="0"/>
              <a:t>.</a:t>
            </a:r>
          </a:p>
          <a:p>
            <a:pPr lvl="1"/>
            <a:r>
              <a:rPr lang="en-US" dirty="0" err="1" smtClean="0"/>
              <a:t>Vanhempien</a:t>
            </a:r>
            <a:r>
              <a:rPr lang="en-US" dirty="0" smtClean="0"/>
              <a:t> </a:t>
            </a:r>
            <a:r>
              <a:rPr lang="en-US" dirty="0" err="1" smtClean="0"/>
              <a:t>edustajaa</a:t>
            </a:r>
            <a:r>
              <a:rPr lang="en-US" dirty="0" smtClean="0"/>
              <a:t> </a:t>
            </a:r>
            <a:r>
              <a:rPr lang="en-US" dirty="0" err="1" smtClean="0"/>
              <a:t>kohdellaan</a:t>
            </a:r>
            <a:r>
              <a:rPr lang="en-US" dirty="0" smtClean="0"/>
              <a:t> </a:t>
            </a:r>
            <a:r>
              <a:rPr lang="en-US" dirty="0" err="1" smtClean="0"/>
              <a:t>epäasiallisesti</a:t>
            </a:r>
            <a:r>
              <a:rPr lang="en-US" dirty="0" smtClean="0"/>
              <a:t>: </a:t>
            </a:r>
            <a:r>
              <a:rPr lang="en-US" dirty="0" err="1" smtClean="0"/>
              <a:t>virnuillaan</a:t>
            </a:r>
            <a:r>
              <a:rPr lang="en-US" dirty="0" smtClean="0"/>
              <a:t>, </a:t>
            </a:r>
            <a:r>
              <a:rPr lang="en-US" dirty="0" err="1" smtClean="0"/>
              <a:t>vähätellään</a:t>
            </a:r>
            <a:r>
              <a:rPr lang="en-US" dirty="0" smtClean="0"/>
              <a:t> ja </a:t>
            </a:r>
            <a:r>
              <a:rPr lang="en-US" dirty="0" err="1" smtClean="0"/>
              <a:t>painostetaan</a:t>
            </a:r>
            <a:r>
              <a:rPr lang="en-US" dirty="0" smtClean="0"/>
              <a:t> – </a:t>
            </a:r>
            <a:r>
              <a:rPr lang="en-US" dirty="0" err="1" smtClean="0"/>
              <a:t>hallintolain</a:t>
            </a:r>
            <a:r>
              <a:rPr lang="en-US" dirty="0" smtClean="0"/>
              <a:t> </a:t>
            </a:r>
            <a:r>
              <a:rPr lang="en-US" dirty="0" err="1" smtClean="0"/>
              <a:t>vastaista</a:t>
            </a:r>
            <a:r>
              <a:rPr lang="en-US" dirty="0" smtClean="0"/>
              <a:t> </a:t>
            </a:r>
            <a:r>
              <a:rPr lang="en-US" dirty="0" err="1" smtClean="0"/>
              <a:t>toimintaa</a:t>
            </a:r>
            <a:endParaRPr lang="en-US" dirty="0" smtClean="0"/>
          </a:p>
          <a:p>
            <a:pPr lvl="1"/>
            <a:r>
              <a:rPr lang="en-US" dirty="0" err="1" smtClean="0"/>
              <a:t>Puheenjohtaja</a:t>
            </a:r>
            <a:r>
              <a:rPr lang="en-US" dirty="0" smtClean="0"/>
              <a:t> </a:t>
            </a:r>
            <a:r>
              <a:rPr lang="en-US" dirty="0" err="1" smtClean="0"/>
              <a:t>ehdotti</a:t>
            </a:r>
            <a:r>
              <a:rPr lang="en-US" dirty="0" smtClean="0"/>
              <a:t> </a:t>
            </a:r>
            <a:r>
              <a:rPr lang="en-US" dirty="0" err="1" smtClean="0"/>
              <a:t>syyskuun</a:t>
            </a:r>
            <a:r>
              <a:rPr lang="en-US" dirty="0" smtClean="0"/>
              <a:t> </a:t>
            </a:r>
            <a:r>
              <a:rPr lang="en-US" dirty="0" err="1" smtClean="0"/>
              <a:t>kokouksessa</a:t>
            </a:r>
            <a:r>
              <a:rPr lang="en-US" dirty="0" smtClean="0"/>
              <a:t> </a:t>
            </a:r>
            <a:r>
              <a:rPr lang="en-US" dirty="0" err="1" smtClean="0"/>
              <a:t>kokousten</a:t>
            </a:r>
            <a:r>
              <a:rPr lang="en-US" dirty="0" smtClean="0"/>
              <a:t> </a:t>
            </a:r>
            <a:r>
              <a:rPr lang="en-US" dirty="0" err="1" smtClean="0"/>
              <a:t>lopettamista</a:t>
            </a:r>
            <a:r>
              <a:rPr lang="en-US" dirty="0" smtClean="0"/>
              <a:t>, </a:t>
            </a:r>
            <a:r>
              <a:rPr lang="en-US" dirty="0" err="1" smtClean="0"/>
              <a:t>sillä</a:t>
            </a:r>
            <a:r>
              <a:rPr lang="en-US" dirty="0" smtClean="0"/>
              <a:t> </a:t>
            </a:r>
            <a:r>
              <a:rPr lang="en-US" dirty="0" err="1" smtClean="0"/>
              <a:t>Sepänkatu</a:t>
            </a:r>
            <a:r>
              <a:rPr lang="en-US" dirty="0" smtClean="0"/>
              <a:t> </a:t>
            </a:r>
            <a:r>
              <a:rPr lang="en-US" dirty="0" err="1" smtClean="0"/>
              <a:t>oli</a:t>
            </a:r>
            <a:r>
              <a:rPr lang="en-US" dirty="0" smtClean="0"/>
              <a:t> </a:t>
            </a:r>
            <a:r>
              <a:rPr lang="en-US" dirty="0" err="1" smtClean="0"/>
              <a:t>julistettu</a:t>
            </a:r>
            <a:r>
              <a:rPr lang="en-US" dirty="0" smtClean="0"/>
              <a:t> </a:t>
            </a:r>
            <a:r>
              <a:rPr lang="en-US" dirty="0" err="1" smtClean="0"/>
              <a:t>desinfioinnilla</a:t>
            </a:r>
            <a:r>
              <a:rPr lang="en-US" dirty="0" smtClean="0"/>
              <a:t> </a:t>
            </a:r>
            <a:r>
              <a:rPr lang="en-US" dirty="0" err="1" smtClean="0"/>
              <a:t>saatujen</a:t>
            </a:r>
            <a:r>
              <a:rPr lang="en-US" dirty="0" smtClean="0"/>
              <a:t> </a:t>
            </a:r>
            <a:r>
              <a:rPr lang="en-US" dirty="0" err="1" smtClean="0"/>
              <a:t>tulosten</a:t>
            </a:r>
            <a:r>
              <a:rPr lang="en-US" dirty="0" smtClean="0"/>
              <a:t> </a:t>
            </a:r>
            <a:r>
              <a:rPr lang="en-US" dirty="0" err="1" smtClean="0"/>
              <a:t>jälkeen</a:t>
            </a:r>
            <a:r>
              <a:rPr lang="en-US" dirty="0" smtClean="0"/>
              <a:t> </a:t>
            </a:r>
            <a:r>
              <a:rPr lang="en-US" dirty="0" err="1" smtClean="0"/>
              <a:t>terveelliseksi</a:t>
            </a:r>
            <a:r>
              <a:rPr lang="en-US" dirty="0" smtClean="0"/>
              <a:t> ja </a:t>
            </a:r>
            <a:r>
              <a:rPr lang="en-US" dirty="0" err="1" smtClean="0"/>
              <a:t>turvalliseksi</a:t>
            </a:r>
            <a:r>
              <a:rPr lang="en-US" dirty="0" smtClean="0"/>
              <a:t> </a:t>
            </a:r>
            <a:r>
              <a:rPr lang="en-US" dirty="0" err="1" smtClean="0"/>
              <a:t>käyttää</a:t>
            </a:r>
            <a:endParaRPr lang="en-US" dirty="0" smtClean="0"/>
          </a:p>
          <a:p>
            <a:pPr lvl="1"/>
            <a:r>
              <a:rPr lang="en-US" dirty="0" err="1" smtClean="0"/>
              <a:t>Oppilaiden</a:t>
            </a:r>
            <a:r>
              <a:rPr lang="en-US" dirty="0" smtClean="0"/>
              <a:t> </a:t>
            </a:r>
            <a:r>
              <a:rPr lang="en-US" dirty="0" err="1" smtClean="0"/>
              <a:t>oireilun</a:t>
            </a:r>
            <a:r>
              <a:rPr lang="en-US" dirty="0" smtClean="0"/>
              <a:t> </a:t>
            </a:r>
            <a:r>
              <a:rPr lang="en-US" dirty="0" err="1" smtClean="0"/>
              <a:t>vähättelyä</a:t>
            </a:r>
            <a:r>
              <a:rPr lang="en-US" dirty="0" smtClean="0"/>
              <a:t>: mm. vain </a:t>
            </a:r>
            <a:r>
              <a:rPr lang="en-US" dirty="0" err="1" smtClean="0"/>
              <a:t>koulussa</a:t>
            </a:r>
            <a:r>
              <a:rPr lang="en-US" dirty="0" smtClean="0"/>
              <a:t> </a:t>
            </a:r>
            <a:r>
              <a:rPr lang="en-US" dirty="0" err="1" smtClean="0"/>
              <a:t>esiintyvä</a:t>
            </a:r>
            <a:r>
              <a:rPr lang="en-US" dirty="0" smtClean="0"/>
              <a:t> </a:t>
            </a:r>
            <a:r>
              <a:rPr lang="en-US" dirty="0" err="1" smtClean="0"/>
              <a:t>päänsärky</a:t>
            </a:r>
            <a:r>
              <a:rPr lang="en-US" dirty="0" smtClean="0"/>
              <a:t> ja </a:t>
            </a:r>
            <a:r>
              <a:rPr lang="en-US" dirty="0" err="1" smtClean="0"/>
              <a:t>väsymys</a:t>
            </a:r>
            <a:r>
              <a:rPr lang="en-US" dirty="0" smtClean="0"/>
              <a:t> </a:t>
            </a:r>
            <a:r>
              <a:rPr lang="en-US" dirty="0" err="1" smtClean="0"/>
              <a:t>kuitattiin</a:t>
            </a:r>
            <a:r>
              <a:rPr lang="en-US" dirty="0" smtClean="0"/>
              <a:t> </a:t>
            </a:r>
            <a:r>
              <a:rPr lang="en-US" dirty="0" err="1" smtClean="0"/>
              <a:t>tilaisuudessa</a:t>
            </a:r>
            <a:r>
              <a:rPr lang="en-US" dirty="0" smtClean="0"/>
              <a:t> </a:t>
            </a:r>
            <a:r>
              <a:rPr lang="en-US" dirty="0" err="1" smtClean="0"/>
              <a:t>normaaliksi</a:t>
            </a:r>
            <a:r>
              <a:rPr lang="en-US" dirty="0" smtClean="0"/>
              <a:t> </a:t>
            </a:r>
            <a:r>
              <a:rPr lang="en-US" dirty="0" err="1" smtClean="0"/>
              <a:t>koulunkäynnistä</a:t>
            </a:r>
            <a:r>
              <a:rPr lang="en-US" dirty="0" smtClean="0"/>
              <a:t> </a:t>
            </a:r>
            <a:r>
              <a:rPr lang="en-US" dirty="0" err="1" smtClean="0"/>
              <a:t>aiheutuvaksi</a:t>
            </a:r>
            <a:r>
              <a:rPr lang="en-US" dirty="0" smtClean="0"/>
              <a:t> </a:t>
            </a:r>
            <a:r>
              <a:rPr lang="en-US" dirty="0" err="1" smtClean="0"/>
              <a:t>stressiksi</a:t>
            </a:r>
            <a:r>
              <a:rPr lang="en-US" dirty="0" smtClean="0"/>
              <a:t> (</a:t>
            </a:r>
            <a:r>
              <a:rPr lang="en-US" dirty="0" err="1" smtClean="0"/>
              <a:t>alakoulu</a:t>
            </a:r>
            <a:r>
              <a:rPr lang="en-US" dirty="0" smtClean="0"/>
              <a:t>)</a:t>
            </a:r>
            <a:endParaRPr lang="en-US"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Vastuuttaminen</a:t>
            </a:r>
            <a:r>
              <a:rPr lang="en-US" dirty="0" smtClean="0"/>
              <a:t>?</a:t>
            </a:r>
            <a:endParaRPr lang="en-US" dirty="0"/>
          </a:p>
        </p:txBody>
      </p:sp>
      <p:sp>
        <p:nvSpPr>
          <p:cNvPr id="3" name="Content Placeholder 2"/>
          <p:cNvSpPr>
            <a:spLocks noGrp="1"/>
          </p:cNvSpPr>
          <p:nvPr>
            <p:ph idx="1"/>
          </p:nvPr>
        </p:nvSpPr>
        <p:spPr>
          <a:xfrm>
            <a:off x="1117309" y="1701800"/>
            <a:ext cx="10157354" cy="4823544"/>
          </a:xfrm>
        </p:spPr>
        <p:txBody>
          <a:bodyPr>
            <a:normAutofit fontScale="92500" lnSpcReduction="20000"/>
          </a:bodyPr>
          <a:lstStyle/>
          <a:p>
            <a:r>
              <a:rPr lang="en-US" dirty="0" err="1" smtClean="0"/>
              <a:t>Jaettu</a:t>
            </a:r>
            <a:r>
              <a:rPr lang="en-US" dirty="0" smtClean="0"/>
              <a:t> </a:t>
            </a:r>
            <a:r>
              <a:rPr lang="en-US" dirty="0" err="1" smtClean="0"/>
              <a:t>vastuu</a:t>
            </a:r>
            <a:r>
              <a:rPr lang="en-US" dirty="0"/>
              <a:t> </a:t>
            </a:r>
            <a:r>
              <a:rPr lang="fi-FI" dirty="0" smtClean="0"/>
              <a:t>on</a:t>
            </a:r>
            <a:r>
              <a:rPr lang="fi-FI" dirty="0"/>
              <a:t> </a:t>
            </a:r>
            <a:r>
              <a:rPr lang="fi-FI" b="1" dirty="0"/>
              <a:t>ei</a:t>
            </a:r>
            <a:r>
              <a:rPr lang="fi-FI" dirty="0"/>
              <a:t>-kenenkään </a:t>
            </a:r>
            <a:r>
              <a:rPr lang="fi-FI" b="1" dirty="0" smtClean="0"/>
              <a:t>vastuu </a:t>
            </a:r>
          </a:p>
          <a:p>
            <a:r>
              <a:rPr lang="fi-FI" b="1" dirty="0" smtClean="0"/>
              <a:t>Vastuu ei voi olla toimialan vastuu, vastuun tulee olla henkilövastuu</a:t>
            </a:r>
          </a:p>
          <a:p>
            <a:r>
              <a:rPr lang="fi-FI" dirty="0" smtClean="0"/>
              <a:t>Sepänkadun kiinteistö todettu 2015 vuonna peruskorjauksen tarpeessa olevaksi kiinteistöksi. Peruskorjausta kiinteistössä ei ole tehty, silti kiinteistöä on käytetty ja käytetään väistötilana. Miksi? Kuka on päättänyt soveltuvuuden? Kuka on vastuussa?</a:t>
            </a:r>
          </a:p>
          <a:p>
            <a:r>
              <a:rPr lang="en-US" dirty="0" err="1" smtClean="0"/>
              <a:t>Sepänkadulla</a:t>
            </a:r>
            <a:r>
              <a:rPr lang="en-US" dirty="0" smtClean="0"/>
              <a:t> 65 </a:t>
            </a:r>
            <a:r>
              <a:rPr lang="en-US" dirty="0" err="1" smtClean="0"/>
              <a:t>oireilevaa</a:t>
            </a:r>
            <a:r>
              <a:rPr lang="en-US" dirty="0" smtClean="0"/>
              <a:t> </a:t>
            </a:r>
            <a:r>
              <a:rPr lang="en-US" dirty="0" err="1" smtClean="0"/>
              <a:t>lasta</a:t>
            </a:r>
            <a:r>
              <a:rPr lang="en-US" dirty="0" smtClean="0"/>
              <a:t>, 40 </a:t>
            </a:r>
            <a:r>
              <a:rPr lang="en-US" dirty="0" err="1" smtClean="0"/>
              <a:t>lasta</a:t>
            </a:r>
            <a:r>
              <a:rPr lang="en-US" dirty="0" smtClean="0"/>
              <a:t> </a:t>
            </a:r>
            <a:r>
              <a:rPr lang="en-US" dirty="0" err="1" smtClean="0"/>
              <a:t>vaihtanut</a:t>
            </a:r>
            <a:r>
              <a:rPr lang="en-US" dirty="0" smtClean="0"/>
              <a:t> </a:t>
            </a:r>
            <a:r>
              <a:rPr lang="en-US" dirty="0" err="1" smtClean="0"/>
              <a:t>koulua</a:t>
            </a:r>
            <a:r>
              <a:rPr lang="en-US" dirty="0" smtClean="0"/>
              <a:t> </a:t>
            </a:r>
            <a:r>
              <a:rPr lang="en-US" dirty="0" err="1" smtClean="0"/>
              <a:t>sisäilman</a:t>
            </a:r>
            <a:r>
              <a:rPr lang="en-US" dirty="0" smtClean="0"/>
              <a:t> </a:t>
            </a:r>
            <a:r>
              <a:rPr lang="en-US" dirty="0" err="1" smtClean="0"/>
              <a:t>vuoksi</a:t>
            </a:r>
            <a:r>
              <a:rPr lang="en-US" dirty="0" smtClean="0"/>
              <a:t>, </a:t>
            </a:r>
            <a:r>
              <a:rPr lang="en-US" dirty="0" err="1" smtClean="0"/>
              <a:t>THL:n</a:t>
            </a:r>
            <a:r>
              <a:rPr lang="en-US" dirty="0" smtClean="0"/>
              <a:t> </a:t>
            </a:r>
            <a:r>
              <a:rPr lang="en-US" dirty="0" err="1" smtClean="0"/>
              <a:t>sisäilmakyselyssä</a:t>
            </a:r>
            <a:r>
              <a:rPr lang="en-US" dirty="0" smtClean="0"/>
              <a:t> </a:t>
            </a:r>
            <a:r>
              <a:rPr lang="fi-FI" dirty="0"/>
              <a:t>Sepänkatu </a:t>
            </a:r>
            <a:r>
              <a:rPr lang="fi-FI" dirty="0" smtClean="0"/>
              <a:t>oli kyselyn korkeimmassa </a:t>
            </a:r>
            <a:r>
              <a:rPr lang="fi-FI" dirty="0"/>
              <a:t>kategoriassa hengitystieoireiden, alahengitystieoireiden sekä yleisoireiden osalta. </a:t>
            </a:r>
            <a:r>
              <a:rPr lang="fi-FI" dirty="0" err="1" smtClean="0"/>
              <a:t>Stachybotrys</a:t>
            </a:r>
            <a:r>
              <a:rPr lang="fi-FI" dirty="0" smtClean="0"/>
              <a:t> –löydös, kiinteistön asbestityöt on todennäköisesti tehty lainvastaisesti (tutkinta käynnissä), kiinteistöstä löydetty satunnaisotannalla toksiinia tuottavaa hometta, </a:t>
            </a:r>
            <a:r>
              <a:rPr lang="fi-FI" dirty="0" err="1" smtClean="0"/>
              <a:t>Stachyborysta</a:t>
            </a:r>
            <a:r>
              <a:rPr lang="fi-FI" dirty="0" smtClean="0"/>
              <a:t>, </a:t>
            </a:r>
            <a:r>
              <a:rPr lang="fi-FI" dirty="0" err="1" smtClean="0"/>
              <a:t>THL:n</a:t>
            </a:r>
            <a:r>
              <a:rPr lang="fi-FI" dirty="0" smtClean="0"/>
              <a:t> ja </a:t>
            </a:r>
            <a:r>
              <a:rPr lang="fi-FI" dirty="0" err="1" smtClean="0"/>
              <a:t>TTL:n</a:t>
            </a:r>
            <a:r>
              <a:rPr lang="fi-FI" dirty="0" smtClean="0"/>
              <a:t> suositusten vastaisesti kiinteistössä käytetty terveydelle vaarallista </a:t>
            </a:r>
            <a:r>
              <a:rPr lang="fi-FI" dirty="0" err="1" smtClean="0"/>
              <a:t>biosidia</a:t>
            </a:r>
            <a:r>
              <a:rPr lang="fi-FI" dirty="0" smtClean="0"/>
              <a:t> pintojen desinfioinnissa ja kiinteistössä edelleen käydään koulua… Miksi? Kuka on vastuussa?</a:t>
            </a:r>
          </a:p>
          <a:p>
            <a:endParaRPr lang="en-US"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Konkreettiset</a:t>
            </a:r>
            <a:r>
              <a:rPr lang="en-US" dirty="0" smtClean="0"/>
              <a:t> </a:t>
            </a:r>
            <a:r>
              <a:rPr lang="en-US" dirty="0" err="1" smtClean="0"/>
              <a:t>toimenpiteet</a:t>
            </a:r>
            <a:endParaRPr lang="en-US" dirty="0"/>
          </a:p>
        </p:txBody>
      </p:sp>
      <p:sp>
        <p:nvSpPr>
          <p:cNvPr id="3" name="Content Placeholder 2"/>
          <p:cNvSpPr>
            <a:spLocks noGrp="1"/>
          </p:cNvSpPr>
          <p:nvPr>
            <p:ph idx="1"/>
          </p:nvPr>
        </p:nvSpPr>
        <p:spPr>
          <a:xfrm>
            <a:off x="1117309" y="1701800"/>
            <a:ext cx="10157354" cy="4967560"/>
          </a:xfrm>
        </p:spPr>
        <p:txBody>
          <a:bodyPr>
            <a:normAutofit/>
          </a:bodyPr>
          <a:lstStyle/>
          <a:p>
            <a:r>
              <a:rPr lang="en-US" sz="3300" b="1" dirty="0" err="1" smtClean="0"/>
              <a:t>Avoimuus</a:t>
            </a:r>
            <a:r>
              <a:rPr lang="en-US" sz="3300" b="1" dirty="0" smtClean="0"/>
              <a:t> </a:t>
            </a:r>
          </a:p>
          <a:p>
            <a:pPr lvl="1"/>
            <a:r>
              <a:rPr lang="en-US" dirty="0" err="1" smtClean="0"/>
              <a:t>THL:n</a:t>
            </a:r>
            <a:r>
              <a:rPr lang="en-US" dirty="0" smtClean="0"/>
              <a:t> </a:t>
            </a:r>
            <a:r>
              <a:rPr lang="en-US" dirty="0" err="1"/>
              <a:t>sisäilmakysely</a:t>
            </a:r>
            <a:r>
              <a:rPr lang="en-US" dirty="0"/>
              <a:t> </a:t>
            </a:r>
            <a:r>
              <a:rPr lang="en-US" dirty="0" err="1"/>
              <a:t>toteutettavaksi</a:t>
            </a:r>
            <a:r>
              <a:rPr lang="en-US" dirty="0"/>
              <a:t> </a:t>
            </a:r>
            <a:r>
              <a:rPr lang="en-US" dirty="0" err="1"/>
              <a:t>kaikkiin</a:t>
            </a:r>
            <a:r>
              <a:rPr lang="en-US" dirty="0"/>
              <a:t> </a:t>
            </a:r>
            <a:r>
              <a:rPr lang="en-US" dirty="0" err="1"/>
              <a:t>Turun</a:t>
            </a:r>
            <a:r>
              <a:rPr lang="en-US" dirty="0"/>
              <a:t> </a:t>
            </a:r>
            <a:r>
              <a:rPr lang="en-US" dirty="0" err="1"/>
              <a:t>kouluihin</a:t>
            </a:r>
            <a:r>
              <a:rPr lang="en-US" dirty="0"/>
              <a:t> ja </a:t>
            </a:r>
            <a:r>
              <a:rPr lang="en-US" dirty="0" err="1"/>
              <a:t>tulokset</a:t>
            </a:r>
            <a:r>
              <a:rPr lang="en-US" dirty="0"/>
              <a:t> </a:t>
            </a:r>
            <a:r>
              <a:rPr lang="en-US" dirty="0" err="1"/>
              <a:t>julkiseksi</a:t>
            </a:r>
            <a:r>
              <a:rPr lang="en-US" dirty="0"/>
              <a:t> </a:t>
            </a:r>
            <a:r>
              <a:rPr lang="en-US" dirty="0" err="1"/>
              <a:t>kaupungin</a:t>
            </a:r>
            <a:r>
              <a:rPr lang="en-US" dirty="0"/>
              <a:t> </a:t>
            </a:r>
            <a:r>
              <a:rPr lang="en-US" dirty="0" err="1"/>
              <a:t>sivuille</a:t>
            </a:r>
            <a:r>
              <a:rPr lang="en-US" dirty="0"/>
              <a:t> </a:t>
            </a:r>
            <a:r>
              <a:rPr lang="en-US" dirty="0" err="1"/>
              <a:t>kaikkien</a:t>
            </a:r>
            <a:r>
              <a:rPr lang="en-US" dirty="0"/>
              <a:t> </a:t>
            </a:r>
            <a:r>
              <a:rPr lang="en-US" dirty="0" err="1" smtClean="0"/>
              <a:t>nähtäväksi</a:t>
            </a:r>
            <a:r>
              <a:rPr lang="en-US" dirty="0" smtClean="0"/>
              <a:t> (</a:t>
            </a:r>
            <a:r>
              <a:rPr lang="en-US" dirty="0" smtClean="0">
                <a:hlinkClick r:id="rId2"/>
              </a:rPr>
              <a:t>THL </a:t>
            </a:r>
            <a:r>
              <a:rPr lang="en-US" dirty="0" err="1" smtClean="0">
                <a:hlinkClick r:id="rId2"/>
              </a:rPr>
              <a:t>sisäilmakysely</a:t>
            </a:r>
            <a:r>
              <a:rPr lang="en-US" dirty="0" smtClean="0">
                <a:hlinkClick r:id="rId2"/>
              </a:rPr>
              <a:t> </a:t>
            </a:r>
            <a:r>
              <a:rPr lang="en-US" dirty="0" err="1" smtClean="0">
                <a:hlinkClick r:id="rId2"/>
              </a:rPr>
              <a:t>oppilaille</a:t>
            </a:r>
            <a:r>
              <a:rPr lang="en-US" dirty="0" smtClean="0"/>
              <a:t>)</a:t>
            </a:r>
            <a:endParaRPr lang="en-US" dirty="0"/>
          </a:p>
          <a:p>
            <a:pPr lvl="1"/>
            <a:r>
              <a:rPr lang="fi-FI" dirty="0" smtClean="0"/>
              <a:t>Kaikissa sisäilman </a:t>
            </a:r>
            <a:r>
              <a:rPr lang="fi-FI" dirty="0"/>
              <a:t>laadun kannalta epäilyttävissä kiinteistöissä </a:t>
            </a:r>
            <a:r>
              <a:rPr lang="fi-FI" dirty="0" smtClean="0"/>
              <a:t>tulisi teettää perusteelliset kuntotutkimukset ja priorisoida tämän jälkeen korjausjärjestys,</a:t>
            </a:r>
            <a:r>
              <a:rPr lang="fi-FI" dirty="0"/>
              <a:t> korjauslaajuus ja saada riittävä tieto korjaustöiden kustannuksista. </a:t>
            </a:r>
            <a:r>
              <a:rPr lang="fi-FI" dirty="0" smtClean="0"/>
              <a:t> </a:t>
            </a:r>
            <a:endParaRPr lang="en-US" dirty="0" smtClean="0"/>
          </a:p>
          <a:p>
            <a:pPr lvl="1"/>
            <a:r>
              <a:rPr lang="en-US" dirty="0" err="1" smtClean="0"/>
              <a:t>Raporttien</a:t>
            </a:r>
            <a:r>
              <a:rPr lang="en-US" dirty="0" smtClean="0"/>
              <a:t> </a:t>
            </a:r>
            <a:r>
              <a:rPr lang="en-US" dirty="0" err="1" smtClean="0"/>
              <a:t>luonnosversiot</a:t>
            </a:r>
            <a:r>
              <a:rPr lang="en-US" dirty="0" smtClean="0"/>
              <a:t> </a:t>
            </a:r>
            <a:r>
              <a:rPr lang="en-US" dirty="0" err="1" smtClean="0"/>
              <a:t>SiTkun</a:t>
            </a:r>
            <a:r>
              <a:rPr lang="en-US" dirty="0"/>
              <a:t> </a:t>
            </a:r>
            <a:r>
              <a:rPr lang="en-US" dirty="0" smtClean="0"/>
              <a:t>ja </a:t>
            </a:r>
            <a:r>
              <a:rPr lang="en-US" dirty="0" err="1" smtClean="0"/>
              <a:t>koulukohtaisten</a:t>
            </a:r>
            <a:r>
              <a:rPr lang="en-US" dirty="0" smtClean="0"/>
              <a:t> </a:t>
            </a:r>
            <a:r>
              <a:rPr lang="en-US" dirty="0" err="1" smtClean="0"/>
              <a:t>sisäilmatyöryhmien</a:t>
            </a:r>
            <a:r>
              <a:rPr lang="en-US" dirty="0" smtClean="0"/>
              <a:t> </a:t>
            </a:r>
            <a:r>
              <a:rPr lang="en-US" dirty="0" err="1" smtClean="0"/>
              <a:t>nähtäväksi</a:t>
            </a:r>
            <a:endParaRPr lang="en-US" dirty="0" smtClean="0"/>
          </a:p>
          <a:p>
            <a:pPr lvl="1"/>
            <a:r>
              <a:rPr lang="en-US" dirty="0" err="1" smtClean="0"/>
              <a:t>SiTkulle</a:t>
            </a:r>
            <a:r>
              <a:rPr lang="en-US" dirty="0" smtClean="0"/>
              <a:t> </a:t>
            </a:r>
            <a:r>
              <a:rPr lang="en-US" dirty="0" err="1" smtClean="0"/>
              <a:t>mahdollisuus</a:t>
            </a:r>
            <a:r>
              <a:rPr lang="en-US" dirty="0" smtClean="0"/>
              <a:t> </a:t>
            </a:r>
            <a:r>
              <a:rPr lang="en-US" dirty="0" err="1" smtClean="0"/>
              <a:t>päästä</a:t>
            </a:r>
            <a:r>
              <a:rPr lang="en-US" dirty="0" smtClean="0"/>
              <a:t> </a:t>
            </a:r>
            <a:r>
              <a:rPr lang="en-US" dirty="0" err="1" smtClean="0"/>
              <a:t>paikanpäälle</a:t>
            </a:r>
            <a:r>
              <a:rPr lang="en-US" dirty="0" smtClean="0"/>
              <a:t> </a:t>
            </a:r>
            <a:r>
              <a:rPr lang="en-US" dirty="0" err="1" smtClean="0"/>
              <a:t>yhdessä</a:t>
            </a:r>
            <a:r>
              <a:rPr lang="en-US" dirty="0" smtClean="0"/>
              <a:t> </a:t>
            </a:r>
            <a:r>
              <a:rPr lang="en-US" dirty="0" err="1" smtClean="0"/>
              <a:t>sisäilmatutkimuksia</a:t>
            </a:r>
            <a:r>
              <a:rPr lang="en-US" dirty="0" smtClean="0"/>
              <a:t> </a:t>
            </a:r>
            <a:r>
              <a:rPr lang="en-US" dirty="0" err="1" smtClean="0"/>
              <a:t>suorittavan</a:t>
            </a:r>
            <a:r>
              <a:rPr lang="en-US" dirty="0" smtClean="0"/>
              <a:t> </a:t>
            </a:r>
            <a:r>
              <a:rPr lang="en-US" dirty="0" err="1" smtClean="0"/>
              <a:t>yrityksen</a:t>
            </a:r>
            <a:r>
              <a:rPr lang="en-US" dirty="0" smtClean="0"/>
              <a:t> </a:t>
            </a:r>
            <a:r>
              <a:rPr lang="en-US" dirty="0" err="1" smtClean="0"/>
              <a:t>kanssa</a:t>
            </a:r>
            <a:endParaRPr lang="en-US"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Konkreettiset</a:t>
            </a:r>
            <a:r>
              <a:rPr lang="en-US" dirty="0" smtClean="0"/>
              <a:t> </a:t>
            </a:r>
            <a:r>
              <a:rPr lang="en-US" dirty="0" err="1" smtClean="0"/>
              <a:t>toimenpiteet</a:t>
            </a:r>
            <a:endParaRPr lang="en-US" dirty="0"/>
          </a:p>
        </p:txBody>
      </p:sp>
      <p:sp>
        <p:nvSpPr>
          <p:cNvPr id="3" name="Content Placeholder 2"/>
          <p:cNvSpPr>
            <a:spLocks noGrp="1"/>
          </p:cNvSpPr>
          <p:nvPr>
            <p:ph idx="1"/>
          </p:nvPr>
        </p:nvSpPr>
        <p:spPr>
          <a:xfrm>
            <a:off x="1117309" y="1701800"/>
            <a:ext cx="10233687" cy="4967560"/>
          </a:xfrm>
        </p:spPr>
        <p:txBody>
          <a:bodyPr>
            <a:normAutofit/>
          </a:bodyPr>
          <a:lstStyle/>
          <a:p>
            <a:r>
              <a:rPr lang="en-US" sz="3300" b="1" dirty="0" err="1" smtClean="0"/>
              <a:t>Osallisuus</a:t>
            </a:r>
            <a:endParaRPr lang="en-US" sz="3300" b="1" dirty="0" smtClean="0"/>
          </a:p>
          <a:p>
            <a:pPr lvl="1"/>
            <a:r>
              <a:rPr lang="en-US" b="1" dirty="0" err="1" smtClean="0"/>
              <a:t>Vanhempien</a:t>
            </a:r>
            <a:r>
              <a:rPr lang="en-US" b="1" dirty="0" smtClean="0"/>
              <a:t> </a:t>
            </a:r>
            <a:r>
              <a:rPr lang="en-US" b="1" dirty="0" err="1" smtClean="0"/>
              <a:t>edustus</a:t>
            </a:r>
            <a:r>
              <a:rPr lang="en-US" b="1" dirty="0" smtClean="0"/>
              <a:t> </a:t>
            </a:r>
            <a:r>
              <a:rPr lang="en-US" b="1" dirty="0" err="1" smtClean="0"/>
              <a:t>Turun</a:t>
            </a:r>
            <a:r>
              <a:rPr lang="en-US" b="1" dirty="0" smtClean="0"/>
              <a:t> </a:t>
            </a:r>
            <a:r>
              <a:rPr lang="en-US" b="1" dirty="0" err="1" smtClean="0"/>
              <a:t>kaupungin</a:t>
            </a:r>
            <a:r>
              <a:rPr lang="en-US" b="1" dirty="0" smtClean="0"/>
              <a:t> </a:t>
            </a:r>
            <a:r>
              <a:rPr lang="en-US" b="1" dirty="0" err="1" smtClean="0"/>
              <a:t>sisäilmatyöryhmään</a:t>
            </a:r>
            <a:r>
              <a:rPr lang="en-US" b="1" dirty="0" smtClean="0"/>
              <a:t> </a:t>
            </a:r>
            <a:r>
              <a:rPr lang="en-US" dirty="0" smtClean="0"/>
              <a:t>-&gt; 2 </a:t>
            </a:r>
            <a:r>
              <a:rPr lang="en-US" dirty="0" err="1" smtClean="0"/>
              <a:t>paikkaa</a:t>
            </a:r>
            <a:r>
              <a:rPr lang="en-US" dirty="0" smtClean="0"/>
              <a:t> </a:t>
            </a:r>
            <a:r>
              <a:rPr lang="en-US" dirty="0" err="1" smtClean="0"/>
              <a:t>SiTkulle</a:t>
            </a:r>
            <a:r>
              <a:rPr lang="en-US" dirty="0" smtClean="0"/>
              <a:t> </a:t>
            </a:r>
            <a:r>
              <a:rPr lang="en-US" dirty="0" err="1" smtClean="0"/>
              <a:t>Turun</a:t>
            </a:r>
            <a:r>
              <a:rPr lang="en-US" dirty="0" smtClean="0"/>
              <a:t> </a:t>
            </a:r>
            <a:r>
              <a:rPr lang="en-US" dirty="0" err="1" smtClean="0"/>
              <a:t>kaupungin</a:t>
            </a:r>
            <a:r>
              <a:rPr lang="en-US" dirty="0" smtClean="0"/>
              <a:t> </a:t>
            </a:r>
            <a:r>
              <a:rPr lang="en-US" dirty="0" err="1" smtClean="0"/>
              <a:t>sisäilmatyöryhmässä</a:t>
            </a:r>
            <a:endParaRPr lang="en-US" dirty="0"/>
          </a:p>
          <a:p>
            <a:pPr lvl="1"/>
            <a:r>
              <a:rPr lang="en-US" dirty="0" err="1" smtClean="0"/>
              <a:t>Koulukohtaisiin</a:t>
            </a:r>
            <a:r>
              <a:rPr lang="en-US" dirty="0" smtClean="0"/>
              <a:t> </a:t>
            </a:r>
            <a:r>
              <a:rPr lang="en-US" dirty="0" err="1" smtClean="0"/>
              <a:t>sisäilmatyöryhmiin</a:t>
            </a:r>
            <a:r>
              <a:rPr lang="en-US" dirty="0" smtClean="0"/>
              <a:t> </a:t>
            </a:r>
            <a:r>
              <a:rPr lang="en-US" dirty="0" err="1" smtClean="0"/>
              <a:t>koulun</a:t>
            </a:r>
            <a:r>
              <a:rPr lang="en-US" dirty="0" smtClean="0"/>
              <a:t> </a:t>
            </a:r>
            <a:r>
              <a:rPr lang="en-US" dirty="0" err="1" smtClean="0"/>
              <a:t>oman</a:t>
            </a:r>
            <a:r>
              <a:rPr lang="en-US" dirty="0" smtClean="0"/>
              <a:t> </a:t>
            </a:r>
            <a:r>
              <a:rPr lang="en-US" dirty="0" err="1" smtClean="0"/>
              <a:t>vanhempainyhdistyksen</a:t>
            </a:r>
            <a:r>
              <a:rPr lang="en-US" dirty="0" smtClean="0"/>
              <a:t> </a:t>
            </a:r>
            <a:r>
              <a:rPr lang="en-US" dirty="0" err="1" smtClean="0"/>
              <a:t>edustuksen</a:t>
            </a:r>
            <a:r>
              <a:rPr lang="en-US" dirty="0" smtClean="0"/>
              <a:t> </a:t>
            </a:r>
            <a:r>
              <a:rPr lang="en-US" dirty="0" err="1" smtClean="0"/>
              <a:t>lisäksi</a:t>
            </a:r>
            <a:r>
              <a:rPr lang="en-US" dirty="0" smtClean="0"/>
              <a:t> </a:t>
            </a:r>
            <a:r>
              <a:rPr lang="en-US" dirty="0" err="1" smtClean="0"/>
              <a:t>kutsutaan</a:t>
            </a:r>
            <a:r>
              <a:rPr lang="en-US" dirty="0" smtClean="0"/>
              <a:t> </a:t>
            </a:r>
            <a:r>
              <a:rPr lang="en-US" dirty="0" err="1" smtClean="0"/>
              <a:t>aina</a:t>
            </a:r>
            <a:r>
              <a:rPr lang="en-US" dirty="0" smtClean="0"/>
              <a:t> </a:t>
            </a:r>
            <a:r>
              <a:rPr lang="en-US" dirty="0" err="1" smtClean="0"/>
              <a:t>edustaja</a:t>
            </a:r>
            <a:r>
              <a:rPr lang="en-US" dirty="0" smtClean="0"/>
              <a:t> </a:t>
            </a:r>
            <a:r>
              <a:rPr lang="en-US" dirty="0" err="1" smtClean="0"/>
              <a:t>myös</a:t>
            </a:r>
            <a:r>
              <a:rPr lang="en-US" dirty="0" smtClean="0"/>
              <a:t> </a:t>
            </a:r>
            <a:r>
              <a:rPr lang="en-US" dirty="0" err="1" smtClean="0"/>
              <a:t>SiTkusta</a:t>
            </a:r>
            <a:endParaRPr lang="en-US" dirty="0"/>
          </a:p>
          <a:p>
            <a:r>
              <a:rPr lang="en-US" sz="3300" b="1" dirty="0" err="1" smtClean="0"/>
              <a:t>Vastuuttaminen</a:t>
            </a:r>
            <a:endParaRPr lang="en-US" sz="3300" b="1" dirty="0" smtClean="0"/>
          </a:p>
          <a:p>
            <a:pPr lvl="1"/>
            <a:r>
              <a:rPr lang="en-US" dirty="0" err="1" smtClean="0"/>
              <a:t>Asioiden</a:t>
            </a:r>
            <a:r>
              <a:rPr lang="en-US" dirty="0" smtClean="0"/>
              <a:t> </a:t>
            </a:r>
            <a:r>
              <a:rPr lang="en-US" dirty="0" err="1" smtClean="0"/>
              <a:t>selkeä</a:t>
            </a:r>
            <a:r>
              <a:rPr lang="en-US" dirty="0" smtClean="0"/>
              <a:t> </a:t>
            </a:r>
            <a:r>
              <a:rPr lang="en-US" b="1" dirty="0" err="1" smtClean="0"/>
              <a:t>henkilövastuutus</a:t>
            </a:r>
            <a:endParaRPr lang="en-US" b="1" dirty="0" smtClean="0"/>
          </a:p>
          <a:p>
            <a:pPr lvl="1"/>
            <a:r>
              <a:rPr lang="en-US" dirty="0" err="1" smtClean="0"/>
              <a:t>Virkamiesten</a:t>
            </a:r>
            <a:r>
              <a:rPr lang="en-US" dirty="0" smtClean="0"/>
              <a:t> </a:t>
            </a:r>
            <a:r>
              <a:rPr lang="en-US" dirty="0" err="1" smtClean="0"/>
              <a:t>osaamistason</a:t>
            </a:r>
            <a:r>
              <a:rPr lang="en-US" dirty="0" smtClean="0"/>
              <a:t> </a:t>
            </a:r>
            <a:r>
              <a:rPr lang="en-US" dirty="0" err="1" smtClean="0"/>
              <a:t>kartoitus</a:t>
            </a:r>
            <a:r>
              <a:rPr lang="en-US" dirty="0" smtClean="0"/>
              <a:t> ja </a:t>
            </a:r>
            <a:r>
              <a:rPr lang="en-US" dirty="0" err="1" smtClean="0"/>
              <a:t>päivitys</a:t>
            </a:r>
            <a:r>
              <a:rPr lang="en-US" dirty="0" smtClean="0"/>
              <a:t>: </a:t>
            </a:r>
            <a:r>
              <a:rPr lang="en-US" b="1" dirty="0" err="1" smtClean="0"/>
              <a:t>tarjouspyynnöt</a:t>
            </a:r>
            <a:r>
              <a:rPr lang="en-US" dirty="0" smtClean="0"/>
              <a:t>, </a:t>
            </a:r>
            <a:r>
              <a:rPr lang="en-US" dirty="0" err="1" smtClean="0"/>
              <a:t>tilaukset</a:t>
            </a:r>
            <a:r>
              <a:rPr lang="en-US" dirty="0" smtClean="0"/>
              <a:t>, </a:t>
            </a:r>
            <a:r>
              <a:rPr lang="en-US" dirty="0" err="1" smtClean="0"/>
              <a:t>sisäilmaosaaminen</a:t>
            </a:r>
            <a:endParaRPr lang="en-US" dirty="0"/>
          </a:p>
        </p:txBody>
      </p:sp>
    </p:spTree>
    <p:extLst>
      <p:ext uri="{BB962C8B-B14F-4D97-AF65-F5344CB8AC3E}">
        <p14:creationId xmlns:p14="http://schemas.microsoft.com/office/powerpoint/2010/main" val="18975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Hyödyt</a:t>
            </a:r>
            <a:endParaRPr lang="en-US" dirty="0"/>
          </a:p>
        </p:txBody>
      </p:sp>
      <p:sp>
        <p:nvSpPr>
          <p:cNvPr id="3" name="Content Placeholder 2"/>
          <p:cNvSpPr>
            <a:spLocks noGrp="1"/>
          </p:cNvSpPr>
          <p:nvPr>
            <p:ph idx="1"/>
          </p:nvPr>
        </p:nvSpPr>
        <p:spPr>
          <a:xfrm>
            <a:off x="1117308" y="1473200"/>
            <a:ext cx="10665735" cy="5268168"/>
          </a:xfrm>
        </p:spPr>
        <p:txBody>
          <a:bodyPr>
            <a:normAutofit fontScale="85000" lnSpcReduction="20000"/>
          </a:bodyPr>
          <a:lstStyle/>
          <a:p>
            <a:pPr marL="457200" indent="-457200">
              <a:buFont typeface="+mj-lt"/>
              <a:buAutoNum type="arabicPeriod"/>
            </a:pPr>
            <a:r>
              <a:rPr lang="en-US" b="1" dirty="0" err="1" smtClean="0"/>
              <a:t>Taloudelliset</a:t>
            </a:r>
            <a:r>
              <a:rPr lang="en-US" b="1" dirty="0" smtClean="0"/>
              <a:t> </a:t>
            </a:r>
            <a:r>
              <a:rPr lang="en-US" b="1" dirty="0" err="1" smtClean="0"/>
              <a:t>hyödyt</a:t>
            </a:r>
            <a:r>
              <a:rPr lang="en-US" dirty="0" smtClean="0"/>
              <a:t>	</a:t>
            </a:r>
          </a:p>
          <a:p>
            <a:pPr lvl="1"/>
            <a:r>
              <a:rPr lang="en-US" dirty="0" err="1" smtClean="0"/>
              <a:t>Terveemmät</a:t>
            </a:r>
            <a:r>
              <a:rPr lang="en-US" dirty="0" smtClean="0"/>
              <a:t> </a:t>
            </a:r>
            <a:r>
              <a:rPr lang="en-US" dirty="0" err="1"/>
              <a:t>lapset</a:t>
            </a:r>
            <a:r>
              <a:rPr lang="en-US" dirty="0"/>
              <a:t> -&gt; </a:t>
            </a:r>
            <a:r>
              <a:rPr lang="en-US" dirty="0" err="1"/>
              <a:t>ei</a:t>
            </a:r>
            <a:r>
              <a:rPr lang="en-US" dirty="0"/>
              <a:t> </a:t>
            </a:r>
            <a:r>
              <a:rPr lang="en-US" dirty="0" err="1" smtClean="0"/>
              <a:t>työpoissaoloja</a:t>
            </a:r>
            <a:r>
              <a:rPr lang="en-US" dirty="0" smtClean="0"/>
              <a:t>/</a:t>
            </a:r>
            <a:r>
              <a:rPr lang="en-US" dirty="0" err="1" smtClean="0"/>
              <a:t>työn</a:t>
            </a:r>
            <a:r>
              <a:rPr lang="en-US" dirty="0" smtClean="0"/>
              <a:t> </a:t>
            </a:r>
            <a:r>
              <a:rPr lang="en-US" dirty="0" err="1" smtClean="0"/>
              <a:t>menetyksiä</a:t>
            </a:r>
            <a:r>
              <a:rPr lang="en-US" dirty="0" smtClean="0"/>
              <a:t> </a:t>
            </a:r>
            <a:r>
              <a:rPr lang="en-US" dirty="0" err="1"/>
              <a:t>vanhemmille</a:t>
            </a:r>
            <a:r>
              <a:rPr lang="en-US" dirty="0"/>
              <a:t>, </a:t>
            </a:r>
            <a:r>
              <a:rPr lang="en-US" dirty="0" err="1"/>
              <a:t>terveydenhuollon</a:t>
            </a:r>
            <a:r>
              <a:rPr lang="en-US" dirty="0"/>
              <a:t> </a:t>
            </a:r>
            <a:r>
              <a:rPr lang="en-US" dirty="0" err="1"/>
              <a:t>kuormitus</a:t>
            </a:r>
            <a:r>
              <a:rPr lang="en-US" dirty="0"/>
              <a:t> ja </a:t>
            </a:r>
            <a:r>
              <a:rPr lang="en-US" dirty="0" err="1"/>
              <a:t>kustannukset</a:t>
            </a:r>
            <a:r>
              <a:rPr lang="en-US" dirty="0"/>
              <a:t> </a:t>
            </a:r>
            <a:r>
              <a:rPr lang="en-US" dirty="0" err="1"/>
              <a:t>vähenevät</a:t>
            </a:r>
            <a:r>
              <a:rPr lang="en-US" dirty="0"/>
              <a:t>, </a:t>
            </a:r>
            <a:r>
              <a:rPr lang="en-US" dirty="0" err="1"/>
              <a:t>ei</a:t>
            </a:r>
            <a:r>
              <a:rPr lang="en-US" dirty="0"/>
              <a:t> </a:t>
            </a:r>
            <a:r>
              <a:rPr lang="en-US" dirty="0" err="1"/>
              <a:t>syrjäytyneitä</a:t>
            </a:r>
            <a:r>
              <a:rPr lang="en-US" dirty="0"/>
              <a:t> </a:t>
            </a:r>
            <a:r>
              <a:rPr lang="en-US" dirty="0" err="1" smtClean="0"/>
              <a:t>lapsia</a:t>
            </a:r>
            <a:r>
              <a:rPr lang="en-US" dirty="0" smtClean="0"/>
              <a:t>/</a:t>
            </a:r>
            <a:r>
              <a:rPr lang="en-US" dirty="0" err="1" smtClean="0"/>
              <a:t>vanhempia</a:t>
            </a:r>
            <a:endParaRPr lang="en-US" dirty="0"/>
          </a:p>
          <a:p>
            <a:pPr lvl="1"/>
            <a:r>
              <a:rPr lang="en-US" dirty="0" err="1" smtClean="0"/>
              <a:t>Terveemmät</a:t>
            </a:r>
            <a:r>
              <a:rPr lang="en-US" dirty="0" smtClean="0"/>
              <a:t> </a:t>
            </a:r>
            <a:r>
              <a:rPr lang="en-US" dirty="0" err="1" smtClean="0"/>
              <a:t>opettajat</a:t>
            </a:r>
            <a:r>
              <a:rPr lang="en-US" dirty="0" smtClean="0"/>
              <a:t> -&gt; </a:t>
            </a:r>
            <a:r>
              <a:rPr lang="en-US" dirty="0" err="1" smtClean="0"/>
              <a:t>kukaan</a:t>
            </a:r>
            <a:r>
              <a:rPr lang="en-US" dirty="0" smtClean="0"/>
              <a:t> </a:t>
            </a:r>
            <a:r>
              <a:rPr lang="en-US" dirty="0" err="1" smtClean="0"/>
              <a:t>ei</a:t>
            </a:r>
            <a:r>
              <a:rPr lang="en-US" dirty="0" smtClean="0"/>
              <a:t> </a:t>
            </a:r>
            <a:r>
              <a:rPr lang="en-US" dirty="0" err="1" smtClean="0"/>
              <a:t>sairastu</a:t>
            </a:r>
            <a:r>
              <a:rPr lang="en-US" dirty="0" smtClean="0"/>
              <a:t> </a:t>
            </a:r>
            <a:r>
              <a:rPr lang="en-US" dirty="0" err="1" smtClean="0"/>
              <a:t>sisäilmasta</a:t>
            </a:r>
            <a:r>
              <a:rPr lang="en-US" dirty="0" smtClean="0"/>
              <a:t> ja </a:t>
            </a:r>
            <a:r>
              <a:rPr lang="en-US" dirty="0" err="1" smtClean="0"/>
              <a:t>mikäli</a:t>
            </a:r>
            <a:r>
              <a:rPr lang="en-US" dirty="0" smtClean="0"/>
              <a:t> </a:t>
            </a:r>
            <a:r>
              <a:rPr lang="en-US" dirty="0" err="1" smtClean="0"/>
              <a:t>oireita</a:t>
            </a:r>
            <a:r>
              <a:rPr lang="en-US" dirty="0" smtClean="0"/>
              <a:t> </a:t>
            </a:r>
            <a:r>
              <a:rPr lang="en-US" dirty="0" err="1" smtClean="0"/>
              <a:t>ilmenee</a:t>
            </a:r>
            <a:r>
              <a:rPr lang="en-US" dirty="0" smtClean="0"/>
              <a:t>, </a:t>
            </a:r>
            <a:r>
              <a:rPr lang="en-US" dirty="0" err="1" smtClean="0"/>
              <a:t>asia</a:t>
            </a:r>
            <a:r>
              <a:rPr lang="en-US" dirty="0" smtClean="0"/>
              <a:t> </a:t>
            </a:r>
            <a:r>
              <a:rPr lang="en-US" dirty="0" err="1" smtClean="0"/>
              <a:t>hoidetaan</a:t>
            </a:r>
            <a:r>
              <a:rPr lang="en-US" dirty="0" smtClean="0"/>
              <a:t> </a:t>
            </a:r>
            <a:r>
              <a:rPr lang="en-US" dirty="0" err="1" smtClean="0"/>
              <a:t>heti</a:t>
            </a:r>
            <a:r>
              <a:rPr lang="en-US" dirty="0" smtClean="0"/>
              <a:t> </a:t>
            </a:r>
            <a:r>
              <a:rPr lang="en-US" dirty="0" err="1" smtClean="0"/>
              <a:t>ilman</a:t>
            </a:r>
            <a:r>
              <a:rPr lang="en-US" dirty="0" smtClean="0"/>
              <a:t> </a:t>
            </a:r>
            <a:r>
              <a:rPr lang="en-US" dirty="0" err="1" smtClean="0"/>
              <a:t>piilottelua</a:t>
            </a:r>
            <a:r>
              <a:rPr lang="en-US" dirty="0" smtClean="0"/>
              <a:t>, </a:t>
            </a:r>
            <a:r>
              <a:rPr lang="en-US" dirty="0" err="1" smtClean="0"/>
              <a:t>vähättelyä</a:t>
            </a:r>
            <a:r>
              <a:rPr lang="en-US" dirty="0" smtClean="0"/>
              <a:t> tai </a:t>
            </a:r>
            <a:r>
              <a:rPr lang="en-US" dirty="0" err="1" smtClean="0"/>
              <a:t>viivyttelyä</a:t>
            </a:r>
            <a:r>
              <a:rPr lang="en-US" dirty="0" smtClean="0"/>
              <a:t>, </a:t>
            </a:r>
            <a:r>
              <a:rPr lang="en-US" dirty="0" err="1" smtClean="0"/>
              <a:t>jolloin</a:t>
            </a:r>
            <a:r>
              <a:rPr lang="en-US" dirty="0" smtClean="0"/>
              <a:t> </a:t>
            </a:r>
            <a:r>
              <a:rPr lang="en-US" dirty="0" err="1" smtClean="0"/>
              <a:t>vakavia</a:t>
            </a:r>
            <a:r>
              <a:rPr lang="en-US" dirty="0" smtClean="0"/>
              <a:t> </a:t>
            </a:r>
            <a:r>
              <a:rPr lang="en-US" dirty="0" err="1" smtClean="0"/>
              <a:t>sisäilmasairaustapauksia</a:t>
            </a:r>
            <a:r>
              <a:rPr lang="en-US" dirty="0" smtClean="0"/>
              <a:t> </a:t>
            </a:r>
            <a:r>
              <a:rPr lang="en-US" dirty="0" err="1" smtClean="0"/>
              <a:t>ei</a:t>
            </a:r>
            <a:r>
              <a:rPr lang="en-US" dirty="0" smtClean="0"/>
              <a:t> </a:t>
            </a:r>
            <a:r>
              <a:rPr lang="en-US" dirty="0" err="1" smtClean="0"/>
              <a:t>pääse</a:t>
            </a:r>
            <a:r>
              <a:rPr lang="en-US" dirty="0" smtClean="0"/>
              <a:t> </a:t>
            </a:r>
            <a:r>
              <a:rPr lang="en-US" dirty="0" err="1" smtClean="0"/>
              <a:t>syntymään</a:t>
            </a:r>
            <a:r>
              <a:rPr lang="en-US" dirty="0"/>
              <a:t> </a:t>
            </a:r>
            <a:r>
              <a:rPr lang="en-US" dirty="0" smtClean="0"/>
              <a:t>-&gt; </a:t>
            </a:r>
            <a:r>
              <a:rPr lang="en-US" dirty="0" err="1" smtClean="0"/>
              <a:t>sijaisten</a:t>
            </a:r>
            <a:r>
              <a:rPr lang="en-US" dirty="0" smtClean="0"/>
              <a:t> </a:t>
            </a:r>
            <a:r>
              <a:rPr lang="en-US" dirty="0" err="1" smtClean="0"/>
              <a:t>tarve</a:t>
            </a:r>
            <a:r>
              <a:rPr lang="en-US" dirty="0" smtClean="0"/>
              <a:t> </a:t>
            </a:r>
            <a:r>
              <a:rPr lang="en-US" dirty="0" err="1" smtClean="0"/>
              <a:t>vähenee</a:t>
            </a:r>
            <a:r>
              <a:rPr lang="en-US" dirty="0" smtClean="0"/>
              <a:t>, </a:t>
            </a:r>
            <a:r>
              <a:rPr lang="en-US" dirty="0" err="1" smtClean="0"/>
              <a:t>sairaseläkkeelle</a:t>
            </a:r>
            <a:r>
              <a:rPr lang="en-US" dirty="0" smtClean="0"/>
              <a:t> </a:t>
            </a:r>
            <a:r>
              <a:rPr lang="en-US" dirty="0" err="1" smtClean="0"/>
              <a:t>lähtijöiden</a:t>
            </a:r>
            <a:r>
              <a:rPr lang="en-US" dirty="0" smtClean="0"/>
              <a:t> </a:t>
            </a:r>
            <a:r>
              <a:rPr lang="en-US" dirty="0" err="1" smtClean="0"/>
              <a:t>määrä</a:t>
            </a:r>
            <a:r>
              <a:rPr lang="en-US" dirty="0" smtClean="0"/>
              <a:t> </a:t>
            </a:r>
            <a:r>
              <a:rPr lang="en-US" dirty="0" err="1" smtClean="0"/>
              <a:t>pienenee</a:t>
            </a:r>
            <a:endParaRPr lang="en-US" dirty="0" smtClean="0"/>
          </a:p>
          <a:p>
            <a:pPr lvl="1"/>
            <a:r>
              <a:rPr lang="en-US" b="1" dirty="0" err="1" smtClean="0"/>
              <a:t>Rakennuksien</a:t>
            </a:r>
            <a:r>
              <a:rPr lang="en-US" b="1" dirty="0" smtClean="0"/>
              <a:t> </a:t>
            </a:r>
            <a:r>
              <a:rPr lang="en-US" b="1" dirty="0" err="1" smtClean="0"/>
              <a:t>käyttöikä</a:t>
            </a:r>
            <a:r>
              <a:rPr lang="en-US" b="1" dirty="0" smtClean="0"/>
              <a:t> </a:t>
            </a:r>
            <a:r>
              <a:rPr lang="en-US" b="1" dirty="0" err="1" smtClean="0"/>
              <a:t>pitenee</a:t>
            </a:r>
            <a:r>
              <a:rPr lang="en-US" b="1" dirty="0" smtClean="0"/>
              <a:t> -&gt; </a:t>
            </a:r>
            <a:r>
              <a:rPr lang="en-US" b="1" dirty="0" err="1" smtClean="0"/>
              <a:t>ei</a:t>
            </a:r>
            <a:r>
              <a:rPr lang="en-US" b="1" dirty="0" smtClean="0"/>
              <a:t> </a:t>
            </a:r>
            <a:r>
              <a:rPr lang="en-US" b="1" dirty="0" err="1" smtClean="0"/>
              <a:t>ongelmien</a:t>
            </a:r>
            <a:r>
              <a:rPr lang="en-US" b="1" dirty="0" smtClean="0"/>
              <a:t> </a:t>
            </a:r>
            <a:r>
              <a:rPr lang="en-US" b="1" dirty="0" err="1" smtClean="0"/>
              <a:t>vähättelystä</a:t>
            </a:r>
            <a:r>
              <a:rPr lang="en-US" b="1" dirty="0" smtClean="0"/>
              <a:t> </a:t>
            </a:r>
            <a:r>
              <a:rPr lang="en-US" b="1" dirty="0" err="1" smtClean="0"/>
              <a:t>johtuvia</a:t>
            </a:r>
            <a:r>
              <a:rPr lang="en-US" b="1" dirty="0" smtClean="0"/>
              <a:t> </a:t>
            </a:r>
            <a:r>
              <a:rPr lang="en-US" b="1" dirty="0" err="1" smtClean="0"/>
              <a:t>mahdollisesti</a:t>
            </a:r>
            <a:r>
              <a:rPr lang="en-US" b="1" dirty="0" smtClean="0"/>
              <a:t> </a:t>
            </a:r>
            <a:r>
              <a:rPr lang="en-US" b="1" dirty="0" err="1" smtClean="0"/>
              <a:t>turhia</a:t>
            </a:r>
            <a:r>
              <a:rPr lang="en-US" b="1" dirty="0" smtClean="0"/>
              <a:t> </a:t>
            </a:r>
            <a:r>
              <a:rPr lang="en-US" b="1" dirty="0" err="1" smtClean="0"/>
              <a:t>purkutuomioita</a:t>
            </a:r>
            <a:r>
              <a:rPr lang="en-US" b="1" dirty="0" smtClean="0"/>
              <a:t> </a:t>
            </a:r>
          </a:p>
          <a:p>
            <a:pPr lvl="1"/>
            <a:r>
              <a:rPr lang="en-US" b="1" dirty="0" err="1" smtClean="0"/>
              <a:t>Ei</a:t>
            </a:r>
            <a:r>
              <a:rPr lang="en-US" b="1" dirty="0" smtClean="0"/>
              <a:t> </a:t>
            </a:r>
            <a:r>
              <a:rPr lang="en-US" b="1" dirty="0" err="1" smtClean="0"/>
              <a:t>makseta</a:t>
            </a:r>
            <a:r>
              <a:rPr lang="en-US" b="1" dirty="0" smtClean="0"/>
              <a:t> </a:t>
            </a:r>
            <a:r>
              <a:rPr lang="en-US" b="1" dirty="0" err="1" smtClean="0"/>
              <a:t>turhista</a:t>
            </a:r>
            <a:r>
              <a:rPr lang="en-US" b="1" dirty="0" smtClean="0"/>
              <a:t> </a:t>
            </a:r>
            <a:r>
              <a:rPr lang="en-US" b="1" dirty="0" err="1" smtClean="0"/>
              <a:t>tutkimuksista</a:t>
            </a:r>
            <a:r>
              <a:rPr lang="en-US" b="1" dirty="0" smtClean="0"/>
              <a:t> tai </a:t>
            </a:r>
            <a:r>
              <a:rPr lang="en-US" b="1" dirty="0" err="1" smtClean="0"/>
              <a:t>turhista</a:t>
            </a:r>
            <a:r>
              <a:rPr lang="en-US" b="1" dirty="0" smtClean="0"/>
              <a:t> </a:t>
            </a:r>
            <a:r>
              <a:rPr lang="en-US" b="1" dirty="0" err="1" smtClean="0"/>
              <a:t>korjaustöistä</a:t>
            </a:r>
            <a:r>
              <a:rPr lang="en-US" b="1" dirty="0" smtClean="0"/>
              <a:t>, </a:t>
            </a:r>
            <a:r>
              <a:rPr lang="en-US" b="1" dirty="0" err="1" smtClean="0"/>
              <a:t>tehdään</a:t>
            </a:r>
            <a:r>
              <a:rPr lang="en-US" b="1" dirty="0" smtClean="0"/>
              <a:t> </a:t>
            </a:r>
            <a:r>
              <a:rPr lang="en-US" b="1" dirty="0" err="1" smtClean="0"/>
              <a:t>tutkimukset</a:t>
            </a:r>
            <a:r>
              <a:rPr lang="en-US" b="1" dirty="0" smtClean="0"/>
              <a:t> </a:t>
            </a:r>
            <a:r>
              <a:rPr lang="en-US" b="1" dirty="0" err="1" smtClean="0"/>
              <a:t>kerralla</a:t>
            </a:r>
            <a:r>
              <a:rPr lang="en-US" b="1" dirty="0" smtClean="0"/>
              <a:t> </a:t>
            </a:r>
            <a:r>
              <a:rPr lang="en-US" b="1" dirty="0" err="1" smtClean="0"/>
              <a:t>kunnolla</a:t>
            </a:r>
            <a:r>
              <a:rPr lang="en-US" b="1" dirty="0" smtClean="0"/>
              <a:t> ja </a:t>
            </a:r>
            <a:r>
              <a:rPr lang="en-US" b="1" dirty="0" err="1" smtClean="0"/>
              <a:t>korjataan</a:t>
            </a:r>
            <a:r>
              <a:rPr lang="en-US" b="1" dirty="0" smtClean="0"/>
              <a:t> </a:t>
            </a:r>
            <a:r>
              <a:rPr lang="en-US" b="1" dirty="0" err="1" smtClean="0"/>
              <a:t>kerralla</a:t>
            </a:r>
            <a:r>
              <a:rPr lang="en-US" b="1" dirty="0" smtClean="0"/>
              <a:t> </a:t>
            </a:r>
            <a:r>
              <a:rPr lang="en-US" b="1" dirty="0" err="1" smtClean="0"/>
              <a:t>oikein</a:t>
            </a:r>
            <a:r>
              <a:rPr lang="en-US" b="1" dirty="0" smtClean="0"/>
              <a:t> </a:t>
            </a:r>
            <a:r>
              <a:rPr lang="en-US" b="1" dirty="0" err="1" smtClean="0"/>
              <a:t>oikeita</a:t>
            </a:r>
            <a:r>
              <a:rPr lang="en-US" b="1" dirty="0" smtClean="0"/>
              <a:t> </a:t>
            </a:r>
            <a:r>
              <a:rPr lang="en-US" b="1" dirty="0" err="1" smtClean="0"/>
              <a:t>asioita</a:t>
            </a:r>
            <a:endParaRPr lang="en-US" b="1" dirty="0" smtClean="0"/>
          </a:p>
          <a:p>
            <a:pPr lvl="1"/>
            <a:r>
              <a:rPr lang="en-US" dirty="0" smtClean="0"/>
              <a:t>Kun </a:t>
            </a:r>
            <a:r>
              <a:rPr lang="en-US" dirty="0" err="1" smtClean="0"/>
              <a:t>asiat</a:t>
            </a:r>
            <a:r>
              <a:rPr lang="en-US" dirty="0" smtClean="0"/>
              <a:t> on </a:t>
            </a:r>
            <a:r>
              <a:rPr lang="en-US" dirty="0" err="1" smtClean="0"/>
              <a:t>selkeästi</a:t>
            </a:r>
            <a:r>
              <a:rPr lang="en-US" dirty="0" smtClean="0"/>
              <a:t> </a:t>
            </a:r>
            <a:r>
              <a:rPr lang="en-US" dirty="0" err="1" smtClean="0"/>
              <a:t>vastuutettu</a:t>
            </a:r>
            <a:r>
              <a:rPr lang="en-US" dirty="0" smtClean="0"/>
              <a:t> ja </a:t>
            </a:r>
            <a:r>
              <a:rPr lang="en-US" dirty="0" err="1" smtClean="0"/>
              <a:t>työntekijät</a:t>
            </a:r>
            <a:r>
              <a:rPr lang="en-US" dirty="0" smtClean="0"/>
              <a:t> </a:t>
            </a:r>
            <a:r>
              <a:rPr lang="en-US" dirty="0" err="1" smtClean="0"/>
              <a:t>koulutettu</a:t>
            </a:r>
            <a:r>
              <a:rPr lang="en-US" dirty="0" smtClean="0"/>
              <a:t>, </a:t>
            </a:r>
            <a:r>
              <a:rPr lang="en-US" dirty="0" err="1" smtClean="0"/>
              <a:t>ei</a:t>
            </a:r>
            <a:r>
              <a:rPr lang="en-US" dirty="0" smtClean="0"/>
              <a:t> </a:t>
            </a:r>
            <a:r>
              <a:rPr lang="en-US" dirty="0" err="1" smtClean="0"/>
              <a:t>pääse</a:t>
            </a:r>
            <a:r>
              <a:rPr lang="en-US" dirty="0" smtClean="0"/>
              <a:t> </a:t>
            </a:r>
            <a:r>
              <a:rPr lang="en-US" dirty="0" err="1" smtClean="0"/>
              <a:t>syntymään</a:t>
            </a:r>
            <a:r>
              <a:rPr lang="en-US" dirty="0" smtClean="0"/>
              <a:t> </a:t>
            </a:r>
            <a:r>
              <a:rPr lang="en-US" dirty="0" err="1" smtClean="0"/>
              <a:t>tilanteita</a:t>
            </a:r>
            <a:r>
              <a:rPr lang="en-US" dirty="0" smtClean="0"/>
              <a:t>, </a:t>
            </a:r>
            <a:r>
              <a:rPr lang="en-US" dirty="0" err="1" smtClean="0"/>
              <a:t>jossa</a:t>
            </a:r>
            <a:r>
              <a:rPr lang="en-US" dirty="0" smtClean="0"/>
              <a:t> </a:t>
            </a:r>
            <a:r>
              <a:rPr lang="en-US" dirty="0" err="1" smtClean="0"/>
              <a:t>uusi</a:t>
            </a:r>
            <a:r>
              <a:rPr lang="en-US" dirty="0" smtClean="0"/>
              <a:t> </a:t>
            </a:r>
            <a:r>
              <a:rPr lang="en-US" dirty="0" err="1" smtClean="0"/>
              <a:t>ilmanvaihtolaitteiston</a:t>
            </a:r>
            <a:r>
              <a:rPr lang="en-US" dirty="0" smtClean="0"/>
              <a:t> </a:t>
            </a:r>
            <a:r>
              <a:rPr lang="en-US" dirty="0" err="1" smtClean="0"/>
              <a:t>töpseli</a:t>
            </a:r>
            <a:r>
              <a:rPr lang="en-US" dirty="0" smtClean="0"/>
              <a:t> on </a:t>
            </a:r>
            <a:r>
              <a:rPr lang="en-US" dirty="0" err="1" smtClean="0"/>
              <a:t>jäänyt</a:t>
            </a:r>
            <a:r>
              <a:rPr lang="en-US" dirty="0" smtClean="0"/>
              <a:t> </a:t>
            </a:r>
            <a:r>
              <a:rPr lang="en-US" dirty="0" err="1" smtClean="0"/>
              <a:t>laittamatta</a:t>
            </a:r>
            <a:r>
              <a:rPr lang="en-US" dirty="0" smtClean="0"/>
              <a:t> </a:t>
            </a:r>
            <a:r>
              <a:rPr lang="en-US" dirty="0" err="1" smtClean="0"/>
              <a:t>pistorasiaan</a:t>
            </a:r>
            <a:r>
              <a:rPr lang="en-US" dirty="0" smtClean="0"/>
              <a:t> ja </a:t>
            </a:r>
            <a:r>
              <a:rPr lang="en-US" dirty="0" err="1" smtClean="0"/>
              <a:t>tämä</a:t>
            </a:r>
            <a:r>
              <a:rPr lang="en-US" dirty="0" smtClean="0"/>
              <a:t> </a:t>
            </a:r>
            <a:r>
              <a:rPr lang="en-US" dirty="0" err="1" smtClean="0"/>
              <a:t>huomataan</a:t>
            </a:r>
            <a:r>
              <a:rPr lang="en-US" dirty="0" smtClean="0"/>
              <a:t> </a:t>
            </a:r>
            <a:r>
              <a:rPr lang="en-US" dirty="0" err="1" smtClean="0"/>
              <a:t>kahden</a:t>
            </a:r>
            <a:r>
              <a:rPr lang="en-US" dirty="0" smtClean="0"/>
              <a:t> </a:t>
            </a:r>
            <a:r>
              <a:rPr lang="en-US" dirty="0" err="1" smtClean="0"/>
              <a:t>vuoden</a:t>
            </a:r>
            <a:r>
              <a:rPr lang="en-US" dirty="0" smtClean="0"/>
              <a:t> </a:t>
            </a:r>
            <a:r>
              <a:rPr lang="en-US" dirty="0" err="1" smtClean="0"/>
              <a:t>viiveellä</a:t>
            </a:r>
            <a:r>
              <a:rPr lang="en-US" dirty="0" smtClean="0"/>
              <a:t> (</a:t>
            </a:r>
            <a:r>
              <a:rPr lang="en-US" dirty="0" err="1" smtClean="0"/>
              <a:t>Jäkärlän</a:t>
            </a:r>
            <a:r>
              <a:rPr lang="en-US" dirty="0" smtClean="0"/>
              <a:t> </a:t>
            </a:r>
            <a:r>
              <a:rPr lang="en-US" dirty="0" err="1" smtClean="0"/>
              <a:t>koulu</a:t>
            </a:r>
            <a:r>
              <a:rPr lang="en-US" dirty="0" smtClean="0"/>
              <a:t>), </a:t>
            </a:r>
            <a:r>
              <a:rPr lang="en-US" dirty="0" err="1" smtClean="0"/>
              <a:t>eikä</a:t>
            </a:r>
            <a:r>
              <a:rPr lang="en-US" dirty="0" smtClean="0"/>
              <a:t> </a:t>
            </a:r>
            <a:r>
              <a:rPr lang="en-US" dirty="0" err="1" smtClean="0"/>
              <a:t>synny</a:t>
            </a:r>
            <a:r>
              <a:rPr lang="en-US" dirty="0" smtClean="0"/>
              <a:t> </a:t>
            </a:r>
            <a:r>
              <a:rPr lang="en-US" dirty="0" err="1" smtClean="0"/>
              <a:t>tilanteita</a:t>
            </a:r>
            <a:r>
              <a:rPr lang="en-US" dirty="0" smtClean="0"/>
              <a:t>, </a:t>
            </a:r>
            <a:r>
              <a:rPr lang="en-US" dirty="0" err="1" smtClean="0"/>
              <a:t>jossa</a:t>
            </a:r>
            <a:r>
              <a:rPr lang="en-US" dirty="0" smtClean="0"/>
              <a:t> </a:t>
            </a:r>
            <a:r>
              <a:rPr lang="en-US" dirty="0" err="1" smtClean="0"/>
              <a:t>huomataan</a:t>
            </a:r>
            <a:r>
              <a:rPr lang="en-US" dirty="0" smtClean="0"/>
              <a:t>, </a:t>
            </a:r>
            <a:r>
              <a:rPr lang="en-US" dirty="0" err="1" smtClean="0"/>
              <a:t>ettei</a:t>
            </a:r>
            <a:r>
              <a:rPr lang="en-US" dirty="0" smtClean="0"/>
              <a:t> </a:t>
            </a:r>
            <a:r>
              <a:rPr lang="en-US" dirty="0" err="1" smtClean="0"/>
              <a:t>asbestitöitä</a:t>
            </a:r>
            <a:r>
              <a:rPr lang="en-US" dirty="0" smtClean="0"/>
              <a:t> </a:t>
            </a:r>
            <a:r>
              <a:rPr lang="en-US" dirty="0" err="1" smtClean="0"/>
              <a:t>olekaan</a:t>
            </a:r>
            <a:r>
              <a:rPr lang="en-US" dirty="0" smtClean="0"/>
              <a:t> </a:t>
            </a:r>
            <a:r>
              <a:rPr lang="en-US" dirty="0" err="1" smtClean="0"/>
              <a:t>välttämättä</a:t>
            </a:r>
            <a:r>
              <a:rPr lang="en-US" dirty="0" smtClean="0"/>
              <a:t> </a:t>
            </a:r>
            <a:r>
              <a:rPr lang="en-US" dirty="0" err="1" smtClean="0"/>
              <a:t>tehty</a:t>
            </a:r>
            <a:r>
              <a:rPr lang="en-US" dirty="0" smtClean="0"/>
              <a:t> </a:t>
            </a:r>
            <a:r>
              <a:rPr lang="en-US" dirty="0" err="1" smtClean="0"/>
              <a:t>lainmukaisesti</a:t>
            </a:r>
            <a:r>
              <a:rPr lang="en-US" dirty="0" smtClean="0"/>
              <a:t> (</a:t>
            </a:r>
            <a:r>
              <a:rPr lang="en-US" dirty="0" err="1" smtClean="0"/>
              <a:t>Sepänkatu</a:t>
            </a:r>
            <a:r>
              <a:rPr lang="en-US" dirty="0" smtClean="0"/>
              <a:t>)</a:t>
            </a:r>
          </a:p>
          <a:p>
            <a:pPr lvl="1"/>
            <a:r>
              <a:rPr lang="en-US" dirty="0" err="1"/>
              <a:t>Virkamiesten</a:t>
            </a:r>
            <a:r>
              <a:rPr lang="en-US" dirty="0"/>
              <a:t> </a:t>
            </a:r>
            <a:r>
              <a:rPr lang="en-US" dirty="0" err="1" smtClean="0"/>
              <a:t>ongelmien</a:t>
            </a:r>
            <a:r>
              <a:rPr lang="en-US" dirty="0" smtClean="0"/>
              <a:t> </a:t>
            </a:r>
            <a:r>
              <a:rPr lang="en-US" dirty="0" err="1" smtClean="0"/>
              <a:t>vähättelystä</a:t>
            </a:r>
            <a:r>
              <a:rPr lang="en-US" dirty="0" smtClean="0"/>
              <a:t> </a:t>
            </a:r>
            <a:r>
              <a:rPr lang="en-US" dirty="0" err="1"/>
              <a:t>johtuvat</a:t>
            </a:r>
            <a:r>
              <a:rPr lang="en-US" dirty="0"/>
              <a:t> </a:t>
            </a:r>
            <a:r>
              <a:rPr lang="en-US" dirty="0" err="1"/>
              <a:t>raportointitarpeet</a:t>
            </a:r>
            <a:r>
              <a:rPr lang="en-US" dirty="0"/>
              <a:t> </a:t>
            </a:r>
            <a:r>
              <a:rPr lang="en-US" dirty="0" err="1"/>
              <a:t>vähenevät</a:t>
            </a:r>
            <a:r>
              <a:rPr lang="en-US" dirty="0"/>
              <a:t> -&gt; </a:t>
            </a:r>
            <a:r>
              <a:rPr lang="en-US" dirty="0" err="1"/>
              <a:t>resursseja</a:t>
            </a:r>
            <a:r>
              <a:rPr lang="en-US" dirty="0"/>
              <a:t> </a:t>
            </a:r>
            <a:r>
              <a:rPr lang="en-US" dirty="0" err="1"/>
              <a:t>vapautuu</a:t>
            </a:r>
            <a:r>
              <a:rPr lang="en-US" dirty="0"/>
              <a:t> </a:t>
            </a:r>
            <a:r>
              <a:rPr lang="en-US" dirty="0" err="1"/>
              <a:t>muuhun</a:t>
            </a:r>
            <a:r>
              <a:rPr lang="en-US" dirty="0"/>
              <a:t> </a:t>
            </a:r>
            <a:r>
              <a:rPr lang="en-US" dirty="0" err="1"/>
              <a:t>työhön</a:t>
            </a:r>
            <a:r>
              <a:rPr lang="en-US" dirty="0"/>
              <a:t>/</a:t>
            </a:r>
            <a:r>
              <a:rPr lang="en-US" dirty="0" err="1"/>
              <a:t>resurssitarve</a:t>
            </a:r>
            <a:r>
              <a:rPr lang="en-US" dirty="0"/>
              <a:t> </a:t>
            </a:r>
            <a:r>
              <a:rPr lang="en-US" dirty="0" err="1"/>
              <a:t>pienene</a:t>
            </a:r>
            <a:endParaRPr lang="en-US" dirty="0" smtClean="0"/>
          </a:p>
          <a:p>
            <a:pPr lvl="1"/>
            <a:r>
              <a:rPr lang="en-US" dirty="0" err="1" smtClean="0"/>
              <a:t>Virkamiesten</a:t>
            </a:r>
            <a:r>
              <a:rPr lang="en-US" dirty="0" smtClean="0"/>
              <a:t> </a:t>
            </a:r>
            <a:r>
              <a:rPr lang="en-US" dirty="0" err="1"/>
              <a:t>sairauslomat</a:t>
            </a:r>
            <a:r>
              <a:rPr lang="en-US" dirty="0"/>
              <a:t> </a:t>
            </a:r>
            <a:r>
              <a:rPr lang="en-US" dirty="0" err="1"/>
              <a:t>vähenevät</a:t>
            </a:r>
            <a:r>
              <a:rPr lang="en-US" dirty="0"/>
              <a:t> -&gt; </a:t>
            </a:r>
            <a:r>
              <a:rPr lang="en-US" dirty="0" err="1"/>
              <a:t>asioita</a:t>
            </a:r>
            <a:r>
              <a:rPr lang="en-US" dirty="0"/>
              <a:t> on </a:t>
            </a:r>
            <a:r>
              <a:rPr lang="en-US" dirty="0" err="1"/>
              <a:t>helpompi</a:t>
            </a:r>
            <a:r>
              <a:rPr lang="en-US" dirty="0"/>
              <a:t> </a:t>
            </a:r>
            <a:r>
              <a:rPr lang="en-US" dirty="0" err="1" smtClean="0"/>
              <a:t>hoitaa</a:t>
            </a:r>
            <a:endParaRPr lang="en-US" dirty="0" smtClean="0"/>
          </a:p>
          <a:p>
            <a:pPr lvl="1"/>
            <a:r>
              <a:rPr lang="en-US" dirty="0" err="1"/>
              <a:t>Virkamiesten</a:t>
            </a:r>
            <a:r>
              <a:rPr lang="en-US" dirty="0"/>
              <a:t> </a:t>
            </a:r>
            <a:r>
              <a:rPr lang="en-US" dirty="0" err="1"/>
              <a:t>tarve</a:t>
            </a:r>
            <a:r>
              <a:rPr lang="en-US" dirty="0"/>
              <a:t> </a:t>
            </a:r>
            <a:r>
              <a:rPr lang="en-US" dirty="0" err="1"/>
              <a:t>vähenee</a:t>
            </a:r>
            <a:r>
              <a:rPr lang="en-US" dirty="0"/>
              <a:t> -&gt; </a:t>
            </a:r>
            <a:r>
              <a:rPr lang="en-US" dirty="0" err="1"/>
              <a:t>ei</a:t>
            </a:r>
            <a:r>
              <a:rPr lang="en-US" dirty="0"/>
              <a:t> </a:t>
            </a:r>
            <a:r>
              <a:rPr lang="en-US" dirty="0" err="1"/>
              <a:t>tarvita</a:t>
            </a:r>
            <a:r>
              <a:rPr lang="en-US" dirty="0"/>
              <a:t> </a:t>
            </a:r>
            <a:r>
              <a:rPr lang="en-US" dirty="0" err="1"/>
              <a:t>sisäilma-asiantuntijoita</a:t>
            </a:r>
            <a:r>
              <a:rPr lang="en-US" dirty="0"/>
              <a:t>, kun </a:t>
            </a:r>
            <a:r>
              <a:rPr lang="en-US" dirty="0" err="1"/>
              <a:t>asiat</a:t>
            </a:r>
            <a:r>
              <a:rPr lang="en-US" dirty="0"/>
              <a:t> on </a:t>
            </a:r>
            <a:r>
              <a:rPr lang="en-US" dirty="0" err="1"/>
              <a:t>hoidettu</a:t>
            </a:r>
            <a:r>
              <a:rPr lang="en-US" dirty="0"/>
              <a:t> </a:t>
            </a:r>
            <a:r>
              <a:rPr lang="en-US" dirty="0" err="1"/>
              <a:t>kerralla</a:t>
            </a:r>
            <a:r>
              <a:rPr lang="en-US" dirty="0"/>
              <a:t> </a:t>
            </a:r>
            <a:r>
              <a:rPr lang="en-US" dirty="0" err="1"/>
              <a:t>avoimesti</a:t>
            </a:r>
            <a:r>
              <a:rPr lang="en-US" dirty="0"/>
              <a:t> ja </a:t>
            </a:r>
            <a:r>
              <a:rPr lang="en-US" dirty="0" err="1"/>
              <a:t>läpinäkyvästi</a:t>
            </a:r>
            <a:r>
              <a:rPr lang="en-US" dirty="0"/>
              <a:t> </a:t>
            </a:r>
            <a:r>
              <a:rPr lang="en-US" dirty="0" err="1"/>
              <a:t>kuntoon</a:t>
            </a:r>
            <a:r>
              <a:rPr lang="en-US" dirty="0"/>
              <a:t>, </a:t>
            </a:r>
            <a:r>
              <a:rPr lang="en-US" dirty="0" err="1"/>
              <a:t>ei</a:t>
            </a:r>
            <a:r>
              <a:rPr lang="en-US" dirty="0"/>
              <a:t> ole </a:t>
            </a:r>
            <a:r>
              <a:rPr lang="en-US" dirty="0" err="1" smtClean="0"/>
              <a:t>vakavia</a:t>
            </a:r>
            <a:r>
              <a:rPr lang="en-US" dirty="0" smtClean="0"/>
              <a:t> </a:t>
            </a:r>
            <a:r>
              <a:rPr lang="en-US" dirty="0" err="1" smtClean="0"/>
              <a:t>sisäilmaongelmia</a:t>
            </a:r>
            <a:r>
              <a:rPr lang="en-US" dirty="0" smtClean="0"/>
              <a:t> </a:t>
            </a:r>
            <a:r>
              <a:rPr lang="en-US" dirty="0" err="1" smtClean="0"/>
              <a:t>hoidettavaksi</a:t>
            </a:r>
            <a:endParaRPr lang="en-US" dirty="0"/>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1111</TotalTime>
  <Words>469</Words>
  <Application>Microsoft Office PowerPoint</Application>
  <PresentationFormat>Custom</PresentationFormat>
  <Paragraphs>83</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Class open house presentation</vt:lpstr>
      <vt:lpstr>Miten palauttaa vanhempien luottamus sisäilma-asioiden hoitoon Turussa?</vt:lpstr>
      <vt:lpstr>SiTku</vt:lpstr>
      <vt:lpstr>Terveet tilat 2028</vt:lpstr>
      <vt:lpstr>Avoimuus? SiTkun näkemys</vt:lpstr>
      <vt:lpstr>Osallisuus?</vt:lpstr>
      <vt:lpstr>Vastuuttaminen?</vt:lpstr>
      <vt:lpstr>Konkreettiset toimenpiteet</vt:lpstr>
      <vt:lpstr>Konkreettiset toimenpiteet</vt:lpstr>
      <vt:lpstr>Hyödyt</vt:lpstr>
      <vt:lpstr>Hyödyt</vt:lpstr>
      <vt:lpstr>Ratkaistaan yhdessä hanke</vt:lpstr>
    </vt:vector>
  </TitlesOfParts>
  <Company>Ascom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Miten palauttaa vanhempien luottamus sisäilma-asioiden hoitoon Turussa?</dc:title>
  <dc:creator>Katja Hjerppe</dc:creator>
  <cp:lastModifiedBy>Katja Hjerppe</cp:lastModifiedBy>
  <cp:revision>57</cp:revision>
  <cp:lastPrinted>2019-10-23T11:38:36Z</cp:lastPrinted>
  <dcterms:created xsi:type="dcterms:W3CDTF">2019-10-19T17:35:12Z</dcterms:created>
  <dcterms:modified xsi:type="dcterms:W3CDTF">2019-10-24T18:36:33Z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